
<file path=[Content_Types].xml><?xml version="1.0" encoding="utf-8"?>
<Types xmlns="http://schemas.openxmlformats.org/package/2006/content-types">
  <Default Extension="png" ContentType="image/png"/>
  <Default Extension="jpeg" ContentType="image/jpeg"/>
  <Default Extension="emf" ContentType="image/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handoutMasterIdLst>
    <p:handoutMasterId r:id="rId95"/>
  </p:handoutMasterIdLst>
  <p:sldIdLst>
    <p:sldId id="257" r:id="rId2"/>
    <p:sldId id="356" r:id="rId3"/>
    <p:sldId id="359" r:id="rId4"/>
    <p:sldId id="358" r:id="rId5"/>
    <p:sldId id="496" r:id="rId6"/>
    <p:sldId id="357" r:id="rId7"/>
    <p:sldId id="349" r:id="rId8"/>
    <p:sldId id="332" r:id="rId9"/>
    <p:sldId id="334" r:id="rId10"/>
    <p:sldId id="497" r:id="rId11"/>
    <p:sldId id="511" r:id="rId12"/>
    <p:sldId id="512" r:id="rId13"/>
    <p:sldId id="498" r:id="rId14"/>
    <p:sldId id="499" r:id="rId15"/>
    <p:sldId id="500" r:id="rId16"/>
    <p:sldId id="392" r:id="rId17"/>
    <p:sldId id="470" r:id="rId18"/>
    <p:sldId id="473" r:id="rId19"/>
    <p:sldId id="472" r:id="rId20"/>
    <p:sldId id="471" r:id="rId21"/>
    <p:sldId id="474" r:id="rId22"/>
    <p:sldId id="476" r:id="rId23"/>
    <p:sldId id="479" r:id="rId24"/>
    <p:sldId id="477" r:id="rId25"/>
    <p:sldId id="489" r:id="rId26"/>
    <p:sldId id="475" r:id="rId27"/>
    <p:sldId id="490" r:id="rId28"/>
    <p:sldId id="491" r:id="rId29"/>
    <p:sldId id="492" r:id="rId30"/>
    <p:sldId id="493" r:id="rId31"/>
    <p:sldId id="394" r:id="rId32"/>
    <p:sldId id="345" r:id="rId33"/>
    <p:sldId id="265" r:id="rId34"/>
    <p:sldId id="360" r:id="rId35"/>
    <p:sldId id="266" r:id="rId36"/>
    <p:sldId id="441" r:id="rId37"/>
    <p:sldId id="466" r:id="rId38"/>
    <p:sldId id="361" r:id="rId39"/>
    <p:sldId id="267" r:id="rId40"/>
    <p:sldId id="395" r:id="rId41"/>
    <p:sldId id="362" r:id="rId42"/>
    <p:sldId id="442" r:id="rId43"/>
    <p:sldId id="447" r:id="rId44"/>
    <p:sldId id="454" r:id="rId45"/>
    <p:sldId id="446" r:id="rId46"/>
    <p:sldId id="445" r:id="rId47"/>
    <p:sldId id="444" r:id="rId48"/>
    <p:sldId id="455" r:id="rId49"/>
    <p:sldId id="448" r:id="rId50"/>
    <p:sldId id="449" r:id="rId51"/>
    <p:sldId id="468" r:id="rId52"/>
    <p:sldId id="494" r:id="rId53"/>
    <p:sldId id="324" r:id="rId54"/>
    <p:sldId id="391" r:id="rId55"/>
    <p:sldId id="469" r:id="rId56"/>
    <p:sldId id="311" r:id="rId57"/>
    <p:sldId id="335" r:id="rId58"/>
    <p:sldId id="501" r:id="rId59"/>
    <p:sldId id="507" r:id="rId60"/>
    <p:sldId id="393" r:id="rId61"/>
    <p:sldId id="480" r:id="rId62"/>
    <p:sldId id="502" r:id="rId63"/>
    <p:sldId id="503" r:id="rId64"/>
    <p:sldId id="504" r:id="rId65"/>
    <p:sldId id="481" r:id="rId66"/>
    <p:sldId id="482" r:id="rId67"/>
    <p:sldId id="483" r:id="rId68"/>
    <p:sldId id="495" r:id="rId69"/>
    <p:sldId id="484" r:id="rId70"/>
    <p:sldId id="485" r:id="rId71"/>
    <p:sldId id="396" r:id="rId72"/>
    <p:sldId id="398" r:id="rId73"/>
    <p:sldId id="397" r:id="rId74"/>
    <p:sldId id="458" r:id="rId75"/>
    <p:sldId id="465" r:id="rId76"/>
    <p:sldId id="272" r:id="rId77"/>
    <p:sldId id="274" r:id="rId78"/>
    <p:sldId id="382" r:id="rId79"/>
    <p:sldId id="273" r:id="rId80"/>
    <p:sldId id="363" r:id="rId81"/>
    <p:sldId id="315" r:id="rId82"/>
    <p:sldId id="323" r:id="rId83"/>
    <p:sldId id="508" r:id="rId84"/>
    <p:sldId id="399" r:id="rId85"/>
    <p:sldId id="400" r:id="rId86"/>
    <p:sldId id="275" r:id="rId87"/>
    <p:sldId id="310" r:id="rId88"/>
    <p:sldId id="313" r:id="rId89"/>
    <p:sldId id="316" r:id="rId90"/>
    <p:sldId id="403" r:id="rId91"/>
    <p:sldId id="456" r:id="rId92"/>
    <p:sldId id="457" r:id="rId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C"/>
    <a:srgbClr val="FFFFFF"/>
    <a:srgbClr val="0055A5"/>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22835" autoAdjust="0"/>
    <p:restoredTop sz="94660"/>
  </p:normalViewPr>
  <p:slideViewPr>
    <p:cSldViewPr snapToGrid="0">
      <p:cViewPr>
        <p:scale>
          <a:sx n="75" d="100"/>
          <a:sy n="75" d="100"/>
        </p:scale>
        <p:origin x="1170" y="960"/>
      </p:cViewPr>
      <p:guideLst>
        <p:guide orient="horz" pos="2160"/>
        <p:guide pos="3841"/>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52" d="100"/>
          <a:sy n="52" d="100"/>
        </p:scale>
        <p:origin x="-2700" y="-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dirty="0">
              <a:latin typeface="Century Gothic"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6792702-1F73-4C09-AA86-2D1B756D6DB9}" type="datetimeFigureOut">
              <a:rPr lang="zh-CN" altLang="en-US" smtClean="0">
                <a:latin typeface="Century Gothic" pitchFamily="34" charset="0"/>
              </a:rPr>
              <a:t>2023/1/16</a:t>
            </a:fld>
            <a:endParaRPr lang="zh-CN" altLang="en-US" dirty="0">
              <a:latin typeface="Century Gothic"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dirty="0">
              <a:latin typeface="Century Gothic"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169BAE8-2491-4A0F-B7C4-2382D34FB01F}" type="slidenum">
              <a:rPr lang="zh-CN" altLang="en-US" smtClean="0">
                <a:latin typeface="Century Gothic" pitchFamily="34" charset="0"/>
              </a:rPr>
              <a:t>‹#›</a:t>
            </a:fld>
            <a:endParaRPr lang="zh-CN" altLang="en-US" dirty="0">
              <a:latin typeface="Century Gothic" pitchFamily="34" charset="0"/>
            </a:endParaRPr>
          </a:p>
        </p:txBody>
      </p:sp>
    </p:spTree>
    <p:extLst>
      <p:ext uri="{BB962C8B-B14F-4D97-AF65-F5344CB8AC3E}">
        <p14:creationId xmlns:p14="http://schemas.microsoft.com/office/powerpoint/2010/main" val="9490762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entury Gothic" pitchFamily="34" charset="0"/>
              </a:defRPr>
            </a:lvl1pPr>
          </a:lstStyle>
          <a:p>
            <a:endParaRPr lang="zh-CN" alt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entury Gothic" pitchFamily="34" charset="0"/>
              </a:defRPr>
            </a:lvl1pPr>
          </a:lstStyle>
          <a:p>
            <a:fld id="{A49D6C82-B014-4E97-92C5-C27F1076914D}" type="datetimeFigureOut">
              <a:rPr lang="zh-CN" altLang="en-US" smtClean="0"/>
              <a:pPr/>
              <a:t>2023/1/16</a:t>
            </a:fld>
            <a:endParaRPr lang="zh-CN" alt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endParaRPr lang="zh-CN" alt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entury Gothic" pitchFamily="34" charset="0"/>
              </a:defRPr>
            </a:lvl1pPr>
          </a:lstStyle>
          <a:p>
            <a:endParaRPr lang="zh-CN" alt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entury Gothic" pitchFamily="34" charset="0"/>
              </a:defRPr>
            </a:lvl1pPr>
          </a:lstStyle>
          <a:p>
            <a:fld id="{6DA04F87-21AB-4CC3-BD4E-02008B0C8D86}" type="slidenum">
              <a:rPr lang="zh-CN" altLang="en-US" smtClean="0"/>
              <a:pPr/>
              <a:t>‹#›</a:t>
            </a:fld>
            <a:endParaRPr lang="zh-CN" altLang="en-US" dirty="0"/>
          </a:p>
        </p:txBody>
      </p:sp>
    </p:spTree>
    <p:extLst>
      <p:ext uri="{BB962C8B-B14F-4D97-AF65-F5344CB8AC3E}">
        <p14:creationId xmlns:p14="http://schemas.microsoft.com/office/powerpoint/2010/main" val="25041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pitchFamily="34" charset="0"/>
        <a:ea typeface="+mn-ea"/>
        <a:cs typeface="+mn-cs"/>
      </a:defRPr>
    </a:lvl1pPr>
    <a:lvl2pPr marL="457200" algn="l" defTabSz="914400" rtl="0" eaLnBrk="1" latinLnBrk="0" hangingPunct="1">
      <a:defRPr sz="1200" kern="1200">
        <a:solidFill>
          <a:schemeClr val="tx1"/>
        </a:solidFill>
        <a:latin typeface="Century Gothic" pitchFamily="34" charset="0"/>
        <a:ea typeface="+mn-ea"/>
        <a:cs typeface="+mn-cs"/>
      </a:defRPr>
    </a:lvl2pPr>
    <a:lvl3pPr marL="914400" algn="l" defTabSz="914400" rtl="0" eaLnBrk="1" latinLnBrk="0" hangingPunct="1">
      <a:defRPr sz="1200" kern="1200">
        <a:solidFill>
          <a:schemeClr val="tx1"/>
        </a:solidFill>
        <a:latin typeface="Century Gothic" pitchFamily="34" charset="0"/>
        <a:ea typeface="+mn-ea"/>
        <a:cs typeface="+mn-cs"/>
      </a:defRPr>
    </a:lvl3pPr>
    <a:lvl4pPr marL="1371600" algn="l" defTabSz="914400" rtl="0" eaLnBrk="1" latinLnBrk="0" hangingPunct="1">
      <a:defRPr sz="1200" kern="1200">
        <a:solidFill>
          <a:schemeClr val="tx1"/>
        </a:solidFill>
        <a:latin typeface="Century Gothic" pitchFamily="34" charset="0"/>
        <a:ea typeface="+mn-ea"/>
        <a:cs typeface="+mn-cs"/>
      </a:defRPr>
    </a:lvl4pPr>
    <a:lvl5pPr marL="1828800" algn="l" defTabSz="914400" rtl="0" eaLnBrk="1" latinLnBrk="0" hangingPunct="1">
      <a:defRPr sz="1200" kern="1200">
        <a:solidFill>
          <a:schemeClr val="tx1"/>
        </a:solidFill>
        <a:latin typeface="Century Gothic"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13257"/>
            <a:ext cx="12192000" cy="1514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2"/>
          <p:cNvSpPr/>
          <p:nvPr userDrawn="1"/>
        </p:nvSpPr>
        <p:spPr>
          <a:xfrm>
            <a:off x="1588579" y="76200"/>
            <a:ext cx="8774621" cy="15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36" descr="industrial@amphenol.jpg"/>
          <p:cNvPicPr>
            <a:picLocks noChangeAspect="1"/>
          </p:cNvPicPr>
          <p:nvPr userDrawn="1"/>
        </p:nvPicPr>
        <p:blipFill>
          <a:blip r:embed="rId3" cstate="print"/>
          <a:stretch>
            <a:fillRect/>
          </a:stretch>
        </p:blipFill>
        <p:spPr>
          <a:xfrm>
            <a:off x="10521442" y="29556"/>
            <a:ext cx="1625601" cy="234877"/>
          </a:xfrm>
          <a:prstGeom prst="rect">
            <a:avLst/>
          </a:prstGeom>
          <a:ln>
            <a:noFill/>
          </a:ln>
        </p:spPr>
      </p:pic>
      <p:pic>
        <p:nvPicPr>
          <p:cNvPr id="8" name="Picture 37" descr="C:\Users\ericciardi\Syncplicity Folders\AIPG Cloud (Martin Hartman)\Logos\AIPG.jpg"/>
          <p:cNvPicPr>
            <a:picLocks noChangeAspect="1" noChangeArrowheads="1"/>
          </p:cNvPicPr>
          <p:nvPr userDrawn="1"/>
        </p:nvPicPr>
        <p:blipFill>
          <a:blip r:embed="rId4" cstate="print"/>
          <a:srcRect/>
          <a:stretch>
            <a:fillRect/>
          </a:stretch>
        </p:blipFill>
        <p:spPr bwMode="auto">
          <a:xfrm>
            <a:off x="203201" y="29556"/>
            <a:ext cx="1292244" cy="275245"/>
          </a:xfrm>
          <a:prstGeom prst="rect">
            <a:avLst/>
          </a:prstGeom>
          <a:noFill/>
        </p:spPr>
      </p:pic>
      <p:sp>
        <p:nvSpPr>
          <p:cNvPr id="12" name="Rectangle 13"/>
          <p:cNvSpPr/>
          <p:nvPr userDrawn="1"/>
        </p:nvSpPr>
        <p:spPr>
          <a:xfrm>
            <a:off x="3" y="6345894"/>
            <a:ext cx="12192000" cy="39592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itchFamily="34" charset="0"/>
            </a:endParaRPr>
          </a:p>
        </p:txBody>
      </p:sp>
      <p:pic>
        <p:nvPicPr>
          <p:cNvPr id="13" name="Picture 16"/>
          <p:cNvPicPr>
            <a:picLocks noChangeAspect="1"/>
          </p:cNvPicPr>
          <p:nvPr userDrawn="1"/>
        </p:nvPicPr>
        <p:blipFill>
          <a:blip r:embed="rId5" cstate="print"/>
          <a:stretch>
            <a:fillRect/>
          </a:stretch>
        </p:blipFill>
        <p:spPr>
          <a:xfrm>
            <a:off x="5420307" y="6326689"/>
            <a:ext cx="1097280" cy="333102"/>
          </a:xfrm>
          <a:prstGeom prst="rect">
            <a:avLst/>
          </a:prstGeom>
          <a:noFill/>
          <a:ln>
            <a:noFill/>
          </a:ln>
          <a:effectLst/>
        </p:spPr>
      </p:pic>
      <p:sp>
        <p:nvSpPr>
          <p:cNvPr id="14" name="Footer Placeholder 3"/>
          <p:cNvSpPr txBox="1">
            <a:spLocks/>
          </p:cNvSpPr>
          <p:nvPr userDrawn="1"/>
        </p:nvSpPr>
        <p:spPr>
          <a:xfrm>
            <a:off x="570921" y="6362704"/>
            <a:ext cx="10877635" cy="228600"/>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Century Gothic" pitchFamily="34" charset="0"/>
                <a:ea typeface="+mn-ea"/>
                <a:cs typeface="+mn-cs"/>
              </a:rPr>
              <a:t>www.amphenol-industrial.com			                 www.industrial-amphenol.com	</a:t>
            </a:r>
            <a:endParaRPr kumimoji="0" lang="en-US" sz="1200" b="0" i="0" u="none" strike="noStrike" kern="1200" cap="none" spc="0" normalizeH="0" baseline="0" noProof="0" dirty="0">
              <a:ln>
                <a:noFill/>
              </a:ln>
              <a:solidFill>
                <a:schemeClr val="bg1"/>
              </a:solidFill>
              <a:effectLst/>
              <a:uLnTx/>
              <a:uFillTx/>
              <a:latin typeface="Century Gothic" pitchFamily="34" charset="0"/>
              <a:ea typeface="+mn-ea"/>
              <a:cs typeface="+mn-cs"/>
            </a:endParaRPr>
          </a:p>
        </p:txBody>
      </p:sp>
      <p:sp>
        <p:nvSpPr>
          <p:cNvPr id="15" name="Rectangle 15"/>
          <p:cNvSpPr/>
          <p:nvPr userDrawn="1"/>
        </p:nvSpPr>
        <p:spPr>
          <a:xfrm>
            <a:off x="0" y="6705600"/>
            <a:ext cx="12192000" cy="1670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it-IT" sz="600" dirty="0" smtClean="0">
                <a:solidFill>
                  <a:schemeClr val="bg2"/>
                </a:solidFill>
              </a:rPr>
              <a:t> 							Private &amp; Confidential © Amphenol Industrial	</a:t>
            </a:r>
            <a:fld id="{714B85D3-E12F-4CCD-8FDC-184AD733682F}" type="slidenum">
              <a:rPr lang="it-IT" sz="600" smtClean="0">
                <a:solidFill>
                  <a:schemeClr val="bg2"/>
                </a:solidFill>
              </a:rPr>
              <a:pPr algn="ctr"/>
              <a:t>‹#›</a:t>
            </a:fld>
            <a:r>
              <a:rPr lang="it-IT" sz="600" baseline="0" dirty="0" smtClean="0">
                <a:solidFill>
                  <a:schemeClr val="bg2"/>
                </a:solidFill>
              </a:rPr>
              <a:t> </a:t>
            </a:r>
            <a:endParaRPr lang="en-US" sz="600" dirty="0">
              <a:solidFill>
                <a:schemeClr val="bg2"/>
              </a:solidFill>
            </a:endParaRPr>
          </a:p>
        </p:txBody>
      </p:sp>
      <p:sp>
        <p:nvSpPr>
          <p:cNvPr id="16" name="Slide Number Placeholder 5"/>
          <p:cNvSpPr>
            <a:spLocks noGrp="1"/>
          </p:cNvSpPr>
          <p:nvPr>
            <p:ph type="sldNum" sz="quarter" idx="4"/>
          </p:nvPr>
        </p:nvSpPr>
        <p:spPr>
          <a:xfrm>
            <a:off x="8610600" y="6356357"/>
            <a:ext cx="27432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itchFamily="34" charset="0"/>
              </a:defRPr>
            </a:lvl1pPr>
          </a:lstStyle>
          <a:p>
            <a:fld id="{2A4C6C65-968C-4C19-9E8F-971D2F6080F7}" type="slidenum">
              <a:rPr lang="en-US" smtClean="0"/>
              <a:pPr/>
              <a:t>‹#›</a:t>
            </a:fld>
            <a:endParaRPr lang="en-US" dirty="0"/>
          </a:p>
        </p:txBody>
      </p:sp>
    </p:spTree>
    <p:extLst>
      <p:ext uri="{BB962C8B-B14F-4D97-AF65-F5344CB8AC3E}">
        <p14:creationId xmlns:p14="http://schemas.microsoft.com/office/powerpoint/2010/main" val="1257668729"/>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Rectangle 13"/>
          <p:cNvSpPr/>
          <p:nvPr userDrawn="1"/>
        </p:nvSpPr>
        <p:spPr>
          <a:xfrm>
            <a:off x="3" y="6345894"/>
            <a:ext cx="12192000" cy="39592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itchFamily="34" charset="0"/>
            </a:endParaRPr>
          </a:p>
        </p:txBody>
      </p:sp>
      <p:pic>
        <p:nvPicPr>
          <p:cNvPr id="17" name="Picture 16"/>
          <p:cNvPicPr>
            <a:picLocks noChangeAspect="1"/>
          </p:cNvPicPr>
          <p:nvPr userDrawn="1"/>
        </p:nvPicPr>
        <p:blipFill>
          <a:blip r:embed="rId2" cstate="print"/>
          <a:stretch>
            <a:fillRect/>
          </a:stretch>
        </p:blipFill>
        <p:spPr>
          <a:xfrm>
            <a:off x="5420307" y="6326689"/>
            <a:ext cx="1097280" cy="333102"/>
          </a:xfrm>
          <a:prstGeom prst="rect">
            <a:avLst/>
          </a:prstGeom>
          <a:noFill/>
          <a:ln>
            <a:noFill/>
          </a:ln>
          <a:effectLst/>
        </p:spPr>
      </p:pic>
      <p:sp>
        <p:nvSpPr>
          <p:cNvPr id="22" name="Footer Placeholder 3"/>
          <p:cNvSpPr txBox="1">
            <a:spLocks/>
          </p:cNvSpPr>
          <p:nvPr userDrawn="1"/>
        </p:nvSpPr>
        <p:spPr>
          <a:xfrm>
            <a:off x="570921" y="6362704"/>
            <a:ext cx="10877635" cy="228600"/>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Century Gothic" pitchFamily="34" charset="0"/>
                <a:ea typeface="+mn-ea"/>
                <a:cs typeface="+mn-cs"/>
              </a:rPr>
              <a:t>www.amphenol-industrial.com			                 www.industrial-amphenol.com	</a:t>
            </a:r>
            <a:endParaRPr kumimoji="0" lang="en-US" sz="1200" b="0" i="0" u="none" strike="noStrike" kern="1200" cap="none" spc="0" normalizeH="0" baseline="0" noProof="0" dirty="0">
              <a:ln>
                <a:noFill/>
              </a:ln>
              <a:solidFill>
                <a:schemeClr val="bg1"/>
              </a:solidFill>
              <a:effectLst/>
              <a:uLnTx/>
              <a:uFillTx/>
              <a:latin typeface="Century Gothic" pitchFamily="34" charset="0"/>
              <a:ea typeface="+mn-ea"/>
              <a:cs typeface="+mn-cs"/>
            </a:endParaRPr>
          </a:p>
        </p:txBody>
      </p:sp>
      <p:sp>
        <p:nvSpPr>
          <p:cNvPr id="9" name="Rectangle 32"/>
          <p:cNvSpPr/>
          <p:nvPr userDrawn="1"/>
        </p:nvSpPr>
        <p:spPr>
          <a:xfrm>
            <a:off x="1588579" y="76200"/>
            <a:ext cx="8774621" cy="15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36" descr="industrial@amphenol.jpg"/>
          <p:cNvPicPr>
            <a:picLocks noChangeAspect="1"/>
          </p:cNvPicPr>
          <p:nvPr userDrawn="1"/>
        </p:nvPicPr>
        <p:blipFill>
          <a:blip r:embed="rId3" cstate="print"/>
          <a:stretch>
            <a:fillRect/>
          </a:stretch>
        </p:blipFill>
        <p:spPr>
          <a:xfrm>
            <a:off x="10521442" y="29556"/>
            <a:ext cx="1625601" cy="234877"/>
          </a:xfrm>
          <a:prstGeom prst="rect">
            <a:avLst/>
          </a:prstGeom>
          <a:ln>
            <a:noFill/>
          </a:ln>
        </p:spPr>
      </p:pic>
      <p:pic>
        <p:nvPicPr>
          <p:cNvPr id="13" name="Picture 37" descr="C:\Users\ericciardi\Syncplicity Folders\AIPG Cloud (Martin Hartman)\Logos\AIPG.jpg"/>
          <p:cNvPicPr>
            <a:picLocks noChangeAspect="1" noChangeArrowheads="1"/>
          </p:cNvPicPr>
          <p:nvPr userDrawn="1"/>
        </p:nvPicPr>
        <p:blipFill>
          <a:blip r:embed="rId4" cstate="print"/>
          <a:srcRect/>
          <a:stretch>
            <a:fillRect/>
          </a:stretch>
        </p:blipFill>
        <p:spPr bwMode="auto">
          <a:xfrm>
            <a:off x="203201" y="29556"/>
            <a:ext cx="1292244" cy="275245"/>
          </a:xfrm>
          <a:prstGeom prst="rect">
            <a:avLst/>
          </a:prstGeom>
          <a:noFill/>
        </p:spPr>
      </p:pic>
      <p:sp>
        <p:nvSpPr>
          <p:cNvPr id="16" name="Rectangle 15"/>
          <p:cNvSpPr/>
          <p:nvPr userDrawn="1"/>
        </p:nvSpPr>
        <p:spPr>
          <a:xfrm>
            <a:off x="0" y="6705600"/>
            <a:ext cx="12192000" cy="1670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it-IT" sz="600" dirty="0" smtClean="0">
                <a:solidFill>
                  <a:schemeClr val="bg2"/>
                </a:solidFill>
              </a:rPr>
              <a:t> 							Private &amp; Confidential © Amphenol Industrial	</a:t>
            </a:r>
            <a:fld id="{714B85D3-E12F-4CCD-8FDC-184AD733682F}" type="slidenum">
              <a:rPr lang="it-IT" sz="600" smtClean="0">
                <a:solidFill>
                  <a:schemeClr val="bg2"/>
                </a:solidFill>
              </a:rPr>
              <a:pPr algn="ctr"/>
              <a:t>‹#›</a:t>
            </a:fld>
            <a:r>
              <a:rPr lang="it-IT" sz="600" baseline="0" dirty="0" smtClean="0">
                <a:solidFill>
                  <a:schemeClr val="bg2"/>
                </a:solidFill>
              </a:rPr>
              <a:t> </a:t>
            </a:r>
            <a:endParaRPr lang="en-US" sz="600" dirty="0">
              <a:solidFill>
                <a:schemeClr val="bg2"/>
              </a:solidFill>
            </a:endParaRPr>
          </a:p>
        </p:txBody>
      </p:sp>
      <p:sp>
        <p:nvSpPr>
          <p:cNvPr id="18" name="Slide Number Placeholder 5"/>
          <p:cNvSpPr>
            <a:spLocks noGrp="1"/>
          </p:cNvSpPr>
          <p:nvPr>
            <p:ph type="sldNum" sz="quarter" idx="4"/>
          </p:nvPr>
        </p:nvSpPr>
        <p:spPr>
          <a:xfrm>
            <a:off x="8610600" y="6356357"/>
            <a:ext cx="27432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itchFamily="34" charset="0"/>
              </a:defRPr>
            </a:lvl1pPr>
          </a:lstStyle>
          <a:p>
            <a:fld id="{2A4C6C65-968C-4C19-9E8F-971D2F6080F7}" type="slidenum">
              <a:rPr lang="en-US" smtClean="0"/>
              <a:pPr/>
              <a:t>‹#›</a:t>
            </a:fld>
            <a:endParaRPr lang="en-US" dirty="0"/>
          </a:p>
        </p:txBody>
      </p:sp>
    </p:spTree>
    <p:extLst>
      <p:ext uri="{BB962C8B-B14F-4D97-AF65-F5344CB8AC3E}">
        <p14:creationId xmlns:p14="http://schemas.microsoft.com/office/powerpoint/2010/main" val="383639974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60" userDrawn="1">
          <p15:clr>
            <a:srgbClr val="FBAE40"/>
          </p15:clr>
        </p15:guide>
        <p15:guide id="2" orient="horz" pos="720" userDrawn="1">
          <p15:clr>
            <a:srgbClr val="FBAE40"/>
          </p15:clr>
        </p15:guide>
        <p15:guide id="3" pos="3840" userDrawn="1">
          <p15:clr>
            <a:srgbClr val="FBAE40"/>
          </p15:clr>
        </p15:guide>
        <p15:guide id="4" pos="240" userDrawn="1">
          <p15:clr>
            <a:srgbClr val="FBAE40"/>
          </p15:clr>
        </p15:guide>
        <p15:guide id="5" pos="7440" userDrawn="1">
          <p15:clr>
            <a:srgbClr val="FBAE40"/>
          </p15:clr>
        </p15:guide>
        <p15:guide id="6" orient="horz" pos="21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3046" y="-31610"/>
            <a:ext cx="10949653" cy="517845"/>
          </a:xfrm>
        </p:spPr>
        <p:txBody>
          <a:bodyPr/>
          <a:lstStyle>
            <a:lvl1pPr>
              <a:defRPr>
                <a:latin typeface="Century Gothic"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3450" y="1423530"/>
            <a:ext cx="10949653" cy="4900006"/>
          </a:xfrm>
        </p:spPr>
        <p:txBody>
          <a:bodyPr/>
          <a:lstStyle>
            <a:lvl1pPr>
              <a:defRPr>
                <a:latin typeface="Century Gothic" pitchFamily="34" charset="0"/>
              </a:defRPr>
            </a:lvl1pPr>
            <a:lvl2pPr>
              <a:defRPr>
                <a:latin typeface="Century Gothic" pitchFamily="34" charset="0"/>
              </a:defRPr>
            </a:lvl2pPr>
            <a:lvl3pPr>
              <a:defRPr>
                <a:latin typeface="Century Gothic" pitchFamily="34" charset="0"/>
              </a:defRPr>
            </a:lvl3pPr>
            <a:lvl4pPr>
              <a:defRPr>
                <a:latin typeface="Century Gothic" pitchFamily="34" charset="0"/>
              </a:defRPr>
            </a:lvl4pPr>
            <a:lvl5pPr>
              <a:defRPr>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7"/>
          <p:cNvSpPr>
            <a:spLocks noGrp="1" noChangeArrowheads="1"/>
          </p:cNvSpPr>
          <p:nvPr>
            <p:ph type="sldNum" sz="quarter" idx="10"/>
          </p:nvPr>
        </p:nvSpPr>
        <p:spPr>
          <a:ln/>
        </p:spPr>
        <p:txBody>
          <a:bodyPr/>
          <a:lstStyle>
            <a:lvl1pPr>
              <a:defRPr>
                <a:latin typeface="Century Gothic" pitchFamily="34" charset="0"/>
              </a:defRPr>
            </a:lvl1pPr>
          </a:lstStyle>
          <a:p>
            <a:pPr>
              <a:defRPr/>
            </a:pPr>
            <a:fld id="{9EABD09F-19B2-49F3-A21F-27B47A5D062D}" type="slidenum">
              <a:rPr lang="zh-TW" altLang="en-US" smtClean="0">
                <a:solidFill>
                  <a:srgbClr val="FFFFFF"/>
                </a:solidFill>
              </a:rPr>
              <a:pPr>
                <a:defRPr/>
              </a:pPr>
              <a:t>‹#›</a:t>
            </a:fld>
            <a:endParaRPr lang="en-US" altLang="zh-TW" dirty="0">
              <a:solidFill>
                <a:srgbClr val="FFFFFF"/>
              </a:solidFill>
            </a:endParaRPr>
          </a:p>
        </p:txBody>
      </p:sp>
    </p:spTree>
    <p:extLst>
      <p:ext uri="{BB962C8B-B14F-4D97-AF65-F5344CB8AC3E}">
        <p14:creationId xmlns:p14="http://schemas.microsoft.com/office/powerpoint/2010/main" val="4045248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01_Title and Content">
    <p:spTree>
      <p:nvGrpSpPr>
        <p:cNvPr id="1" name=""/>
        <p:cNvGrpSpPr/>
        <p:nvPr/>
      </p:nvGrpSpPr>
      <p:grpSpPr>
        <a:xfrm>
          <a:off x="0" y="0"/>
          <a:ext cx="0" cy="0"/>
          <a:chOff x="0" y="0"/>
          <a:chExt cx="0" cy="0"/>
        </a:xfrm>
      </p:grpSpPr>
      <p:sp>
        <p:nvSpPr>
          <p:cNvPr id="14" name="Rectangle 13"/>
          <p:cNvSpPr/>
          <p:nvPr userDrawn="1"/>
        </p:nvSpPr>
        <p:spPr>
          <a:xfrm>
            <a:off x="3" y="6345894"/>
            <a:ext cx="12192000" cy="39592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itchFamily="34" charset="0"/>
            </a:endParaRPr>
          </a:p>
        </p:txBody>
      </p:sp>
      <p:sp>
        <p:nvSpPr>
          <p:cNvPr id="15" name="Rectangle 14"/>
          <p:cNvSpPr/>
          <p:nvPr userDrawn="1"/>
        </p:nvSpPr>
        <p:spPr>
          <a:xfrm>
            <a:off x="3" y="6741814"/>
            <a:ext cx="12192000" cy="11618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it-IT" sz="600" dirty="0" smtClean="0">
                <a:solidFill>
                  <a:schemeClr val="bg2"/>
                </a:solidFill>
                <a:latin typeface="Century Gothic" pitchFamily="34" charset="0"/>
              </a:rPr>
              <a:t> 							Private &amp; Confidential © Amphenol Industrial	</a:t>
            </a:r>
            <a:endParaRPr lang="en-US" sz="600" dirty="0">
              <a:solidFill>
                <a:schemeClr val="bg2"/>
              </a:solidFill>
              <a:latin typeface="Century Gothic" pitchFamily="34" charset="0"/>
            </a:endParaRPr>
          </a:p>
        </p:txBody>
      </p:sp>
      <p:pic>
        <p:nvPicPr>
          <p:cNvPr id="17" name="Picture 16"/>
          <p:cNvPicPr>
            <a:picLocks noChangeAspect="1"/>
          </p:cNvPicPr>
          <p:nvPr userDrawn="1"/>
        </p:nvPicPr>
        <p:blipFill>
          <a:blip r:embed="rId2" cstate="print"/>
          <a:stretch>
            <a:fillRect/>
          </a:stretch>
        </p:blipFill>
        <p:spPr>
          <a:xfrm>
            <a:off x="5420307" y="6402889"/>
            <a:ext cx="1097280" cy="333102"/>
          </a:xfrm>
          <a:prstGeom prst="rect">
            <a:avLst/>
          </a:prstGeom>
          <a:noFill/>
          <a:ln>
            <a:noFill/>
          </a:ln>
          <a:effectLst/>
        </p:spPr>
      </p:pic>
      <p:sp>
        <p:nvSpPr>
          <p:cNvPr id="22" name="Footer Placeholder 3"/>
          <p:cNvSpPr txBox="1">
            <a:spLocks/>
          </p:cNvSpPr>
          <p:nvPr userDrawn="1"/>
        </p:nvSpPr>
        <p:spPr>
          <a:xfrm>
            <a:off x="570921" y="6400804"/>
            <a:ext cx="10877635" cy="228600"/>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Century Gothic" pitchFamily="34" charset="0"/>
                <a:ea typeface="+mn-ea"/>
                <a:cs typeface="+mn-cs"/>
              </a:rPr>
              <a:t>www.amphenol-industrial.com			                 www.industrial-amphenol.com	</a:t>
            </a:r>
            <a:endParaRPr kumimoji="0" lang="en-US" sz="1200" b="0" i="0" u="none" strike="noStrike" kern="1200" cap="none" spc="0" normalizeH="0" baseline="0" noProof="0" dirty="0">
              <a:ln>
                <a:noFill/>
              </a:ln>
              <a:solidFill>
                <a:schemeClr val="bg1"/>
              </a:solidFill>
              <a:effectLst/>
              <a:uLnTx/>
              <a:uFillTx/>
              <a:latin typeface="Century Gothic" pitchFamily="34" charset="0"/>
              <a:ea typeface="+mn-ea"/>
              <a:cs typeface="+mn-cs"/>
            </a:endParaRPr>
          </a:p>
        </p:txBody>
      </p:sp>
      <p:sp>
        <p:nvSpPr>
          <p:cNvPr id="9" name="Slide Number Placeholder 5"/>
          <p:cNvSpPr>
            <a:spLocks noGrp="1"/>
          </p:cNvSpPr>
          <p:nvPr>
            <p:ph type="sldNum" sz="quarter" idx="4"/>
          </p:nvPr>
        </p:nvSpPr>
        <p:spPr>
          <a:xfrm>
            <a:off x="8610600" y="6356357"/>
            <a:ext cx="27432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itchFamily="34" charset="0"/>
              </a:defRPr>
            </a:lvl1pPr>
          </a:lstStyle>
          <a:p>
            <a:fld id="{2A4C6C65-968C-4C19-9E8F-971D2F6080F7}" type="slidenum">
              <a:rPr lang="en-US" smtClean="0"/>
              <a:pPr/>
              <a:t>‹#›</a:t>
            </a:fld>
            <a:endParaRPr lang="en-US" dirty="0"/>
          </a:p>
        </p:txBody>
      </p:sp>
    </p:spTree>
    <p:extLst>
      <p:ext uri="{BB962C8B-B14F-4D97-AF65-F5344CB8AC3E}">
        <p14:creationId xmlns:p14="http://schemas.microsoft.com/office/powerpoint/2010/main" val="376947017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60" userDrawn="1">
          <p15:clr>
            <a:srgbClr val="FBAE40"/>
          </p15:clr>
        </p15:guide>
        <p15:guide id="2" orient="horz" pos="720" userDrawn="1">
          <p15:clr>
            <a:srgbClr val="FBAE40"/>
          </p15:clr>
        </p15:guide>
        <p15:guide id="3" pos="3840" userDrawn="1">
          <p15:clr>
            <a:srgbClr val="FBAE40"/>
          </p15:clr>
        </p15:guide>
        <p15:guide id="4" pos="240" userDrawn="1">
          <p15:clr>
            <a:srgbClr val="FBAE40"/>
          </p15:clr>
        </p15:guide>
        <p15:guide id="5" pos="7440" userDrawn="1">
          <p15:clr>
            <a:srgbClr val="FBAE40"/>
          </p15:clr>
        </p15:guide>
        <p15:guide id="6" orient="horz" pos="216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32"/>
            <a:ext cx="10515601" cy="36463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1"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1" y="6356357"/>
            <a:ext cx="2743200" cy="365125"/>
          </a:xfrm>
          <a:prstGeom prst="rect">
            <a:avLst/>
          </a:prstGeom>
        </p:spPr>
        <p:txBody>
          <a:bodyPr vert="horz" lIns="91440" tIns="45720" rIns="91440" bIns="45720" rtlCol="0" anchor="ctr"/>
          <a:lstStyle>
            <a:lvl1pPr algn="l">
              <a:defRPr sz="1200">
                <a:solidFill>
                  <a:schemeClr val="tx1">
                    <a:tint val="75000"/>
                  </a:schemeClr>
                </a:solidFill>
                <a:latin typeface="Century Gothic" pitchFamily="34" charset="0"/>
              </a:defRPr>
            </a:lvl1pPr>
          </a:lstStyle>
          <a:p>
            <a:fld id="{920E1C09-0DF6-4553-9A4F-EFB4CE800700}" type="datetimeFigureOut">
              <a:rPr lang="en-US" smtClean="0"/>
              <a:pPr/>
              <a:t>1/16/2023</a:t>
            </a:fld>
            <a:endParaRPr lang="en-US" dirty="0"/>
          </a:p>
        </p:txBody>
      </p:sp>
      <p:sp>
        <p:nvSpPr>
          <p:cNvPr id="5" name="Footer Placeholder 4"/>
          <p:cNvSpPr>
            <a:spLocks noGrp="1"/>
          </p:cNvSpPr>
          <p:nvPr>
            <p:ph type="ftr" sz="quarter" idx="3"/>
          </p:nvPr>
        </p:nvSpPr>
        <p:spPr>
          <a:xfrm>
            <a:off x="4038601" y="6356357"/>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itchFamily="34" charset="0"/>
              </a:defRPr>
            </a:lvl1pPr>
          </a:lstStyle>
          <a:p>
            <a:r>
              <a:rPr lang="en-US" dirty="0" smtClean="0"/>
              <a:t>Amphenol Sine Systems Products</a:t>
            </a:r>
            <a:endParaRPr lang="en-US" dirty="0"/>
          </a:p>
        </p:txBody>
      </p:sp>
      <p:sp>
        <p:nvSpPr>
          <p:cNvPr id="6" name="Slide Number Placeholder 5"/>
          <p:cNvSpPr>
            <a:spLocks noGrp="1"/>
          </p:cNvSpPr>
          <p:nvPr>
            <p:ph type="sldNum" sz="quarter" idx="4"/>
          </p:nvPr>
        </p:nvSpPr>
        <p:spPr>
          <a:xfrm>
            <a:off x="8610600" y="6356357"/>
            <a:ext cx="27432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itchFamily="34" charset="0"/>
              </a:defRPr>
            </a:lvl1pPr>
          </a:lstStyle>
          <a:p>
            <a:fld id="{2A4C6C65-968C-4C19-9E8F-971D2F6080F7}" type="slidenum">
              <a:rPr lang="en-US" smtClean="0"/>
              <a:pPr/>
              <a:t>‹#›</a:t>
            </a:fld>
            <a:endParaRPr lang="en-US" dirty="0"/>
          </a:p>
        </p:txBody>
      </p:sp>
    </p:spTree>
    <p:extLst>
      <p:ext uri="{BB962C8B-B14F-4D97-AF65-F5344CB8AC3E}">
        <p14:creationId xmlns:p14="http://schemas.microsoft.com/office/powerpoint/2010/main" val="601037750"/>
      </p:ext>
    </p:extLst>
  </p:cSld>
  <p:clrMap bg1="lt1" tx1="dk1" bg2="lt2" tx2="dk2" accent1="accent1" accent2="accent2" accent3="accent3" accent4="accent4" accent5="accent5" accent6="accent6" hlink="hlink" folHlink="folHlink"/>
  <p:sldLayoutIdLst>
    <p:sldLayoutId id="2147483651" r:id="rId1"/>
    <p:sldLayoutId id="2147483650" r:id="rId2"/>
    <p:sldLayoutId id="2147483652" r:id="rId3"/>
    <p:sldLayoutId id="2147483702" r:id="rId4"/>
  </p:sldLayoutIdLst>
  <p:timing>
    <p:tnLst>
      <p:par>
        <p:cTn id="1" dur="indefinite" restart="never" nodeType="tmRoot"/>
      </p:par>
    </p:tnLst>
  </p:timing>
  <p:txStyles>
    <p:titleStyle>
      <a:lvl1pPr algn="r" defTabSz="914400" rtl="0" eaLnBrk="1" latinLnBrk="0" hangingPunct="1">
        <a:lnSpc>
          <a:spcPct val="90000"/>
        </a:lnSpc>
        <a:spcBef>
          <a:spcPct val="0"/>
        </a:spcBef>
        <a:buNone/>
        <a:defRPr sz="1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2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2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3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3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3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9.jpeg"/><Relationship Id="rId7" Type="http://schemas.openxmlformats.org/officeDocument/2006/relationships/image" Target="../media/image133.png"/><Relationship Id="rId2" Type="http://schemas.openxmlformats.org/officeDocument/2006/relationships/image" Target="../media/image128.jpe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jpeg"/><Relationship Id="rId4" Type="http://schemas.openxmlformats.org/officeDocument/2006/relationships/image" Target="../media/image130.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37.jpeg"/></Relationships>
</file>

<file path=ppt/slides/_rels/slide4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4.png"/></Relationships>
</file>

<file path=ppt/slides/_rels/slide4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5" Type="http://schemas.openxmlformats.org/officeDocument/2006/relationships/image" Target="../media/image149.png"/><Relationship Id="rId4" Type="http://schemas.openxmlformats.org/officeDocument/2006/relationships/image" Target="../media/image148.png"/></Relationships>
</file>

<file path=ppt/slides/_rels/slide4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54.png"/></Relationships>
</file>

<file path=ppt/slides/_rels/slide4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5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5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jpeg"/><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54.xml.rels><?xml version="1.0" encoding="UTF-8" standalone="yes"?>
<Relationships xmlns="http://schemas.openxmlformats.org/package/2006/relationships"><Relationship Id="rId3" Type="http://schemas.openxmlformats.org/officeDocument/2006/relationships/image" Target="../media/image174.jpg"/><Relationship Id="rId7" Type="http://schemas.openxmlformats.org/officeDocument/2006/relationships/image" Target="../media/image178.png"/><Relationship Id="rId2"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76.jpg"/><Relationship Id="rId4" Type="http://schemas.openxmlformats.org/officeDocument/2006/relationships/image" Target="../media/image175.png"/></Relationships>
</file>

<file path=ppt/slides/_rels/slide55.xml.rels><?xml version="1.0" encoding="UTF-8" standalone="yes"?>
<Relationships xmlns="http://schemas.openxmlformats.org/package/2006/relationships"><Relationship Id="rId8" Type="http://schemas.openxmlformats.org/officeDocument/2006/relationships/image" Target="../media/image185.png"/><Relationship Id="rId13" Type="http://schemas.openxmlformats.org/officeDocument/2006/relationships/image" Target="../media/image190.png"/><Relationship Id="rId18" Type="http://schemas.openxmlformats.org/officeDocument/2006/relationships/image" Target="../media/image195.png"/><Relationship Id="rId3" Type="http://schemas.openxmlformats.org/officeDocument/2006/relationships/image" Target="../media/image180.png"/><Relationship Id="rId7" Type="http://schemas.openxmlformats.org/officeDocument/2006/relationships/image" Target="../media/image184.png"/><Relationship Id="rId12" Type="http://schemas.openxmlformats.org/officeDocument/2006/relationships/image" Target="../media/image189.png"/><Relationship Id="rId17" Type="http://schemas.openxmlformats.org/officeDocument/2006/relationships/image" Target="../media/image194.png"/><Relationship Id="rId2" Type="http://schemas.openxmlformats.org/officeDocument/2006/relationships/image" Target="../media/image179.png"/><Relationship Id="rId16" Type="http://schemas.openxmlformats.org/officeDocument/2006/relationships/image" Target="../media/image193.png"/><Relationship Id="rId20" Type="http://schemas.openxmlformats.org/officeDocument/2006/relationships/image" Target="../media/image197.png"/><Relationship Id="rId1" Type="http://schemas.openxmlformats.org/officeDocument/2006/relationships/slideLayout" Target="../slideLayouts/slideLayout2.xml"/><Relationship Id="rId6" Type="http://schemas.openxmlformats.org/officeDocument/2006/relationships/image" Target="../media/image183.png"/><Relationship Id="rId11" Type="http://schemas.openxmlformats.org/officeDocument/2006/relationships/image" Target="../media/image188.png"/><Relationship Id="rId5" Type="http://schemas.openxmlformats.org/officeDocument/2006/relationships/image" Target="../media/image182.png"/><Relationship Id="rId15" Type="http://schemas.openxmlformats.org/officeDocument/2006/relationships/image" Target="../media/image192.png"/><Relationship Id="rId10" Type="http://schemas.openxmlformats.org/officeDocument/2006/relationships/image" Target="../media/image187.png"/><Relationship Id="rId19" Type="http://schemas.openxmlformats.org/officeDocument/2006/relationships/image" Target="../media/image196.png"/><Relationship Id="rId4" Type="http://schemas.openxmlformats.org/officeDocument/2006/relationships/image" Target="../media/image181.png"/><Relationship Id="rId9" Type="http://schemas.openxmlformats.org/officeDocument/2006/relationships/image" Target="../media/image186.png"/><Relationship Id="rId14" Type="http://schemas.openxmlformats.org/officeDocument/2006/relationships/image" Target="../media/image191.png"/></Relationships>
</file>

<file path=ppt/slides/_rels/slide56.xml.rels><?xml version="1.0" encoding="UTF-8" standalone="yes"?>
<Relationships xmlns="http://schemas.openxmlformats.org/package/2006/relationships"><Relationship Id="rId8" Type="http://schemas.openxmlformats.org/officeDocument/2006/relationships/image" Target="../media/image204.jpg"/><Relationship Id="rId13" Type="http://schemas.openxmlformats.org/officeDocument/2006/relationships/image" Target="../media/image209.jpg"/><Relationship Id="rId3" Type="http://schemas.openxmlformats.org/officeDocument/2006/relationships/image" Target="../media/image199.JPG"/><Relationship Id="rId7" Type="http://schemas.openxmlformats.org/officeDocument/2006/relationships/image" Target="../media/image203.JPG"/><Relationship Id="rId12" Type="http://schemas.openxmlformats.org/officeDocument/2006/relationships/image" Target="../media/image208.jpg"/><Relationship Id="rId2" Type="http://schemas.openxmlformats.org/officeDocument/2006/relationships/image" Target="../media/image198.jpg"/><Relationship Id="rId1" Type="http://schemas.openxmlformats.org/officeDocument/2006/relationships/slideLayout" Target="../slideLayouts/slideLayout2.xml"/><Relationship Id="rId6" Type="http://schemas.openxmlformats.org/officeDocument/2006/relationships/image" Target="../media/image202.JPG"/><Relationship Id="rId11" Type="http://schemas.openxmlformats.org/officeDocument/2006/relationships/image" Target="../media/image207.JPG"/><Relationship Id="rId5" Type="http://schemas.openxmlformats.org/officeDocument/2006/relationships/image" Target="../media/image201.jpg"/><Relationship Id="rId15" Type="http://schemas.openxmlformats.org/officeDocument/2006/relationships/image" Target="../media/image211.png"/><Relationship Id="rId10" Type="http://schemas.openxmlformats.org/officeDocument/2006/relationships/image" Target="../media/image206.JPG"/><Relationship Id="rId4" Type="http://schemas.openxmlformats.org/officeDocument/2006/relationships/image" Target="../media/image200.JPG"/><Relationship Id="rId9" Type="http://schemas.openxmlformats.org/officeDocument/2006/relationships/image" Target="../media/image205.jpg"/><Relationship Id="rId14" Type="http://schemas.openxmlformats.org/officeDocument/2006/relationships/image" Target="../media/image210.JPG"/></Relationships>
</file>

<file path=ppt/slides/_rels/slide57.xml.rels><?xml version="1.0" encoding="UTF-8" standalone="yes"?>
<Relationships xmlns="http://schemas.openxmlformats.org/package/2006/relationships"><Relationship Id="rId8" Type="http://schemas.openxmlformats.org/officeDocument/2006/relationships/image" Target="../media/image218.jpeg"/><Relationship Id="rId3" Type="http://schemas.openxmlformats.org/officeDocument/2006/relationships/image" Target="../media/image213.jpg"/><Relationship Id="rId7" Type="http://schemas.openxmlformats.org/officeDocument/2006/relationships/image" Target="../media/image217.jpg"/><Relationship Id="rId2" Type="http://schemas.openxmlformats.org/officeDocument/2006/relationships/image" Target="../media/image212.jpg"/><Relationship Id="rId1" Type="http://schemas.openxmlformats.org/officeDocument/2006/relationships/slideLayout" Target="../slideLayouts/slideLayout2.xml"/><Relationship Id="rId6" Type="http://schemas.openxmlformats.org/officeDocument/2006/relationships/image" Target="../media/image216.jpg"/><Relationship Id="rId11" Type="http://schemas.openxmlformats.org/officeDocument/2006/relationships/image" Target="../media/image221.jpg"/><Relationship Id="rId5" Type="http://schemas.openxmlformats.org/officeDocument/2006/relationships/image" Target="../media/image215.jpg"/><Relationship Id="rId10" Type="http://schemas.openxmlformats.org/officeDocument/2006/relationships/image" Target="../media/image220.jpg"/><Relationship Id="rId4" Type="http://schemas.openxmlformats.org/officeDocument/2006/relationships/image" Target="../media/image214.jpg"/><Relationship Id="rId9" Type="http://schemas.openxmlformats.org/officeDocument/2006/relationships/image" Target="../media/image219.jpg"/></Relationships>
</file>

<file path=ppt/slides/_rels/slide58.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2.xml"/><Relationship Id="rId5" Type="http://schemas.openxmlformats.org/officeDocument/2006/relationships/image" Target="../media/image225.png"/><Relationship Id="rId4" Type="http://schemas.openxmlformats.org/officeDocument/2006/relationships/image" Target="../media/image224.png"/></Relationships>
</file>

<file path=ppt/slides/_rels/slide59.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image" Target="../media/image231.png"/><Relationship Id="rId4" Type="http://schemas.openxmlformats.org/officeDocument/2006/relationships/image" Target="../media/image230.png"/></Relationships>
</file>

<file path=ppt/slides/_rels/slide62.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jpeg"/><Relationship Id="rId1" Type="http://schemas.openxmlformats.org/officeDocument/2006/relationships/slideLayout" Target="../slideLayouts/slideLayout2.xml"/><Relationship Id="rId4" Type="http://schemas.openxmlformats.org/officeDocument/2006/relationships/image" Target="../media/image234.png"/></Relationships>
</file>

<file path=ppt/slides/_rels/slide63.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image" Target="../media/image238.png"/><Relationship Id="rId7" Type="http://schemas.openxmlformats.org/officeDocument/2006/relationships/image" Target="../media/image242.png"/><Relationship Id="rId2" Type="http://schemas.openxmlformats.org/officeDocument/2006/relationships/image" Target="../media/image237.png"/><Relationship Id="rId1" Type="http://schemas.openxmlformats.org/officeDocument/2006/relationships/slideLayout" Target="../slideLayouts/slideLayout2.xml"/><Relationship Id="rId6" Type="http://schemas.openxmlformats.org/officeDocument/2006/relationships/image" Target="../media/image241.png"/><Relationship Id="rId5" Type="http://schemas.openxmlformats.org/officeDocument/2006/relationships/image" Target="../media/image240.png"/><Relationship Id="rId4" Type="http://schemas.openxmlformats.org/officeDocument/2006/relationships/image" Target="../media/image239.png"/></Relationships>
</file>

<file path=ppt/slides/_rels/slide65.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jpeg"/><Relationship Id="rId1" Type="http://schemas.openxmlformats.org/officeDocument/2006/relationships/slideLayout" Target="../slideLayouts/slideLayout2.xml"/><Relationship Id="rId5" Type="http://schemas.openxmlformats.org/officeDocument/2006/relationships/image" Target="../media/image247.png"/><Relationship Id="rId4" Type="http://schemas.openxmlformats.org/officeDocument/2006/relationships/image" Target="../media/image246.png"/></Relationships>
</file>

<file path=ppt/slides/_rels/slide66.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2.xml"/><Relationship Id="rId4" Type="http://schemas.openxmlformats.org/officeDocument/2006/relationships/image" Target="../media/image250.png"/></Relationships>
</file>

<file path=ppt/slides/_rels/slide67.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2.xml"/><Relationship Id="rId4" Type="http://schemas.openxmlformats.org/officeDocument/2006/relationships/image" Target="../media/image253.png"/></Relationships>
</file>

<file path=ppt/slides/_rels/slide68.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jpeg"/><Relationship Id="rId1" Type="http://schemas.openxmlformats.org/officeDocument/2006/relationships/slideLayout" Target="../slideLayouts/slideLayout2.xml"/><Relationship Id="rId4" Type="http://schemas.openxmlformats.org/officeDocument/2006/relationships/image" Target="../media/image256.png"/></Relationships>
</file>

<file path=ppt/slides/_rels/slide69.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2.xml"/><Relationship Id="rId4" Type="http://schemas.openxmlformats.org/officeDocument/2006/relationships/image" Target="../media/image259.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70.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2.xml"/><Relationship Id="rId4" Type="http://schemas.openxmlformats.org/officeDocument/2006/relationships/image" Target="../media/image262.png"/></Relationships>
</file>

<file path=ppt/slides/_rels/slide71.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2.xml"/><Relationship Id="rId5" Type="http://schemas.openxmlformats.org/officeDocument/2006/relationships/image" Target="../media/image266.png"/><Relationship Id="rId4" Type="http://schemas.openxmlformats.org/officeDocument/2006/relationships/image" Target="../media/image265.png"/></Relationships>
</file>

<file path=ppt/slides/_rels/slide72.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2.xml"/><Relationship Id="rId4" Type="http://schemas.openxmlformats.org/officeDocument/2006/relationships/image" Target="../media/image269.png"/></Relationships>
</file>

<file path=ppt/slides/_rels/slide73.xml.rels><?xml version="1.0" encoding="UTF-8" standalone="yes"?>
<Relationships xmlns="http://schemas.openxmlformats.org/package/2006/relationships"><Relationship Id="rId3" Type="http://schemas.openxmlformats.org/officeDocument/2006/relationships/image" Target="../media/image271.emf"/><Relationship Id="rId2" Type="http://schemas.openxmlformats.org/officeDocument/2006/relationships/image" Target="../media/image270.emf"/><Relationship Id="rId1" Type="http://schemas.openxmlformats.org/officeDocument/2006/relationships/slideLayout" Target="../slideLayouts/slideLayout2.xml"/><Relationship Id="rId6" Type="http://schemas.openxmlformats.org/officeDocument/2006/relationships/image" Target="../media/image274.png"/><Relationship Id="rId5" Type="http://schemas.openxmlformats.org/officeDocument/2006/relationships/image" Target="../media/image273.png"/><Relationship Id="rId4" Type="http://schemas.openxmlformats.org/officeDocument/2006/relationships/image" Target="../media/image272.emf"/></Relationships>
</file>

<file path=ppt/slides/_rels/slide7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275.png"/><Relationship Id="rId1" Type="http://schemas.openxmlformats.org/officeDocument/2006/relationships/slideLayout" Target="../slideLayouts/slideLayout2.xml"/><Relationship Id="rId4" Type="http://schemas.openxmlformats.org/officeDocument/2006/relationships/image" Target="../media/image276.jpeg"/></Relationships>
</file>

<file path=ppt/slides/_rels/slide75.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2.xml"/><Relationship Id="rId6" Type="http://schemas.openxmlformats.org/officeDocument/2006/relationships/image" Target="../media/image281.jpeg"/><Relationship Id="rId5" Type="http://schemas.openxmlformats.org/officeDocument/2006/relationships/image" Target="../media/image280.png"/><Relationship Id="rId4" Type="http://schemas.openxmlformats.org/officeDocument/2006/relationships/image" Target="../media/image279.png"/></Relationships>
</file>

<file path=ppt/slides/_rels/slide76.xml.rels><?xml version="1.0" encoding="UTF-8" standalone="yes"?>
<Relationships xmlns="http://schemas.openxmlformats.org/package/2006/relationships"><Relationship Id="rId3" Type="http://schemas.openxmlformats.org/officeDocument/2006/relationships/hyperlink" Target="http://www.amphenol-sine.com/m23-connectors" TargetMode="External"/><Relationship Id="rId2" Type="http://schemas.openxmlformats.org/officeDocument/2006/relationships/image" Target="../media/image28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hyperlink" Target="http://www.amphenol-sine.com/checkmate-connectors"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84.png"/><Relationship Id="rId1" Type="http://schemas.openxmlformats.org/officeDocument/2006/relationships/slideLayout" Target="../slideLayouts/slideLayout2.xml"/><Relationship Id="rId5" Type="http://schemas.openxmlformats.org/officeDocument/2006/relationships/image" Target="../media/image287.png"/><Relationship Id="rId4" Type="http://schemas.openxmlformats.org/officeDocument/2006/relationships/image" Target="../media/image286.png"/></Relationships>
</file>

<file path=ppt/slides/_rels/slide79.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hyperlink" Target="http://www.amphenol-sine.com/m40-connector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80.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hyperlink" Target="http://www.amphenol-sine.com/m23-hybrid-connectors"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296.jpg"/><Relationship Id="rId3" Type="http://schemas.openxmlformats.org/officeDocument/2006/relationships/image" Target="../media/image291.jpg"/><Relationship Id="rId7" Type="http://schemas.openxmlformats.org/officeDocument/2006/relationships/image" Target="../media/image295.jpg"/><Relationship Id="rId2" Type="http://schemas.openxmlformats.org/officeDocument/2006/relationships/image" Target="../media/image290.jpg"/><Relationship Id="rId1" Type="http://schemas.openxmlformats.org/officeDocument/2006/relationships/slideLayout" Target="../slideLayouts/slideLayout2.xml"/><Relationship Id="rId6" Type="http://schemas.openxmlformats.org/officeDocument/2006/relationships/image" Target="../media/image294.JPG"/><Relationship Id="rId11" Type="http://schemas.openxmlformats.org/officeDocument/2006/relationships/image" Target="../media/image299.jpg"/><Relationship Id="rId5" Type="http://schemas.openxmlformats.org/officeDocument/2006/relationships/image" Target="../media/image293.jpg"/><Relationship Id="rId10" Type="http://schemas.openxmlformats.org/officeDocument/2006/relationships/image" Target="../media/image298.JPG"/><Relationship Id="rId4" Type="http://schemas.openxmlformats.org/officeDocument/2006/relationships/image" Target="../media/image292.jpg"/><Relationship Id="rId9" Type="http://schemas.openxmlformats.org/officeDocument/2006/relationships/image" Target="../media/image297.JPG"/></Relationships>
</file>

<file path=ppt/slides/_rels/slide82.xml.rels><?xml version="1.0" encoding="UTF-8" standalone="yes"?>
<Relationships xmlns="http://schemas.openxmlformats.org/package/2006/relationships"><Relationship Id="rId8" Type="http://schemas.openxmlformats.org/officeDocument/2006/relationships/image" Target="../media/image306.jpg"/><Relationship Id="rId3" Type="http://schemas.openxmlformats.org/officeDocument/2006/relationships/image" Target="../media/image301.jpg"/><Relationship Id="rId7" Type="http://schemas.openxmlformats.org/officeDocument/2006/relationships/image" Target="../media/image305.jpg"/><Relationship Id="rId2" Type="http://schemas.openxmlformats.org/officeDocument/2006/relationships/image" Target="../media/image300.jpg"/><Relationship Id="rId1" Type="http://schemas.openxmlformats.org/officeDocument/2006/relationships/slideLayout" Target="../slideLayouts/slideLayout2.xml"/><Relationship Id="rId6" Type="http://schemas.openxmlformats.org/officeDocument/2006/relationships/image" Target="../media/image304.jpg"/><Relationship Id="rId5" Type="http://schemas.openxmlformats.org/officeDocument/2006/relationships/image" Target="../media/image303.jpg"/><Relationship Id="rId4" Type="http://schemas.openxmlformats.org/officeDocument/2006/relationships/image" Target="../media/image302.jpeg"/><Relationship Id="rId9" Type="http://schemas.openxmlformats.org/officeDocument/2006/relationships/image" Target="../media/image307.jpg"/></Relationships>
</file>

<file path=ppt/slides/_rels/slide83.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image" Target="../media/image308.jpeg"/><Relationship Id="rId1" Type="http://schemas.openxmlformats.org/officeDocument/2006/relationships/slideLayout" Target="../slideLayouts/slideLayout2.xml"/><Relationship Id="rId6" Type="http://schemas.openxmlformats.org/officeDocument/2006/relationships/image" Target="../media/image312.jpeg"/><Relationship Id="rId5" Type="http://schemas.openxmlformats.org/officeDocument/2006/relationships/image" Target="../media/image311.png"/><Relationship Id="rId4" Type="http://schemas.openxmlformats.org/officeDocument/2006/relationships/image" Target="../media/image310.png"/></Relationships>
</file>

<file path=ppt/slides/_rels/slide84.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image" Target="../media/image31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image" Target="../media/image315.jpeg"/><Relationship Id="rId1" Type="http://schemas.openxmlformats.org/officeDocument/2006/relationships/slideLayout" Target="../slideLayouts/slideLayout2.xml"/><Relationship Id="rId5" Type="http://schemas.openxmlformats.org/officeDocument/2006/relationships/image" Target="../media/image318.jpeg"/><Relationship Id="rId4" Type="http://schemas.openxmlformats.org/officeDocument/2006/relationships/image" Target="../media/image317.jpeg"/></Relationships>
</file>

<file path=ppt/slides/_rels/slide86.xml.rels><?xml version="1.0" encoding="UTF-8" standalone="yes"?>
<Relationships xmlns="http://schemas.openxmlformats.org/package/2006/relationships"><Relationship Id="rId3" Type="http://schemas.openxmlformats.org/officeDocument/2006/relationships/image" Target="../media/image320.jpg"/><Relationship Id="rId2" Type="http://schemas.openxmlformats.org/officeDocument/2006/relationships/image" Target="../media/image31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21.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328.JPG"/><Relationship Id="rId13" Type="http://schemas.openxmlformats.org/officeDocument/2006/relationships/image" Target="../media/image333.JPG"/><Relationship Id="rId3" Type="http://schemas.openxmlformats.org/officeDocument/2006/relationships/image" Target="../media/image323.jpg"/><Relationship Id="rId7" Type="http://schemas.openxmlformats.org/officeDocument/2006/relationships/image" Target="../media/image327.jpg"/><Relationship Id="rId12" Type="http://schemas.openxmlformats.org/officeDocument/2006/relationships/image" Target="../media/image332.JPG"/><Relationship Id="rId2" Type="http://schemas.openxmlformats.org/officeDocument/2006/relationships/image" Target="../media/image322.JPG"/><Relationship Id="rId1" Type="http://schemas.openxmlformats.org/officeDocument/2006/relationships/slideLayout" Target="../slideLayouts/slideLayout2.xml"/><Relationship Id="rId6" Type="http://schemas.openxmlformats.org/officeDocument/2006/relationships/image" Target="../media/image326.jpg"/><Relationship Id="rId11" Type="http://schemas.openxmlformats.org/officeDocument/2006/relationships/image" Target="../media/image331.JPG"/><Relationship Id="rId5" Type="http://schemas.openxmlformats.org/officeDocument/2006/relationships/image" Target="../media/image325.JPG"/><Relationship Id="rId15" Type="http://schemas.openxmlformats.org/officeDocument/2006/relationships/image" Target="../media/image335.JPG"/><Relationship Id="rId10" Type="http://schemas.openxmlformats.org/officeDocument/2006/relationships/image" Target="../media/image330.jpg"/><Relationship Id="rId4" Type="http://schemas.openxmlformats.org/officeDocument/2006/relationships/image" Target="../media/image324.jpg"/><Relationship Id="rId9" Type="http://schemas.openxmlformats.org/officeDocument/2006/relationships/image" Target="../media/image329.jpg"/><Relationship Id="rId14" Type="http://schemas.openxmlformats.org/officeDocument/2006/relationships/image" Target="../media/image334.JPG"/></Relationships>
</file>

<file path=ppt/slides/_rels/slide89.xml.rels><?xml version="1.0" encoding="UTF-8" standalone="yes"?>
<Relationships xmlns="http://schemas.openxmlformats.org/package/2006/relationships"><Relationship Id="rId8" Type="http://schemas.openxmlformats.org/officeDocument/2006/relationships/image" Target="../media/image341.jpg"/><Relationship Id="rId13" Type="http://schemas.openxmlformats.org/officeDocument/2006/relationships/image" Target="../media/image346.JPG"/><Relationship Id="rId3" Type="http://schemas.openxmlformats.org/officeDocument/2006/relationships/image" Target="../media/image336.JPG"/><Relationship Id="rId7" Type="http://schemas.openxmlformats.org/officeDocument/2006/relationships/image" Target="../media/image340.jpg"/><Relationship Id="rId12" Type="http://schemas.openxmlformats.org/officeDocument/2006/relationships/image" Target="../media/image345.jpg"/><Relationship Id="rId2" Type="http://schemas.openxmlformats.org/officeDocument/2006/relationships/image" Target="../media/image320.jpg"/><Relationship Id="rId1" Type="http://schemas.openxmlformats.org/officeDocument/2006/relationships/slideLayout" Target="../slideLayouts/slideLayout2.xml"/><Relationship Id="rId6" Type="http://schemas.openxmlformats.org/officeDocument/2006/relationships/image" Target="../media/image339.JPG"/><Relationship Id="rId11" Type="http://schemas.openxmlformats.org/officeDocument/2006/relationships/image" Target="../media/image344.JPG"/><Relationship Id="rId5" Type="http://schemas.openxmlformats.org/officeDocument/2006/relationships/image" Target="../media/image338.JPG"/><Relationship Id="rId15" Type="http://schemas.openxmlformats.org/officeDocument/2006/relationships/image" Target="../media/image348.jpg"/><Relationship Id="rId10" Type="http://schemas.openxmlformats.org/officeDocument/2006/relationships/image" Target="../media/image343.jpg"/><Relationship Id="rId4" Type="http://schemas.openxmlformats.org/officeDocument/2006/relationships/image" Target="../media/image337.jpg"/><Relationship Id="rId9" Type="http://schemas.openxmlformats.org/officeDocument/2006/relationships/image" Target="../media/image342.JPG"/><Relationship Id="rId14" Type="http://schemas.openxmlformats.org/officeDocument/2006/relationships/image" Target="../media/image347.JP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90.xml.rels><?xml version="1.0" encoding="UTF-8" standalone="yes"?>
<Relationships xmlns="http://schemas.openxmlformats.org/package/2006/relationships"><Relationship Id="rId2" Type="http://schemas.openxmlformats.org/officeDocument/2006/relationships/image" Target="../media/image34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356.png"/><Relationship Id="rId13" Type="http://schemas.openxmlformats.org/officeDocument/2006/relationships/image" Target="../media/image361.png"/><Relationship Id="rId18" Type="http://schemas.openxmlformats.org/officeDocument/2006/relationships/image" Target="../media/image366.png"/><Relationship Id="rId26" Type="http://schemas.openxmlformats.org/officeDocument/2006/relationships/image" Target="../media/image374.png"/><Relationship Id="rId39" Type="http://schemas.openxmlformats.org/officeDocument/2006/relationships/image" Target="../media/image387.png"/><Relationship Id="rId3" Type="http://schemas.openxmlformats.org/officeDocument/2006/relationships/image" Target="../media/image351.png"/><Relationship Id="rId21" Type="http://schemas.openxmlformats.org/officeDocument/2006/relationships/image" Target="../media/image369.png"/><Relationship Id="rId34" Type="http://schemas.openxmlformats.org/officeDocument/2006/relationships/image" Target="../media/image382.png"/><Relationship Id="rId7" Type="http://schemas.openxmlformats.org/officeDocument/2006/relationships/image" Target="../media/image355.png"/><Relationship Id="rId12" Type="http://schemas.openxmlformats.org/officeDocument/2006/relationships/image" Target="../media/image360.png"/><Relationship Id="rId17" Type="http://schemas.openxmlformats.org/officeDocument/2006/relationships/image" Target="../media/image365.png"/><Relationship Id="rId25" Type="http://schemas.openxmlformats.org/officeDocument/2006/relationships/image" Target="../media/image373.png"/><Relationship Id="rId33" Type="http://schemas.openxmlformats.org/officeDocument/2006/relationships/image" Target="../media/image381.png"/><Relationship Id="rId38" Type="http://schemas.openxmlformats.org/officeDocument/2006/relationships/image" Target="../media/image386.png"/><Relationship Id="rId2" Type="http://schemas.openxmlformats.org/officeDocument/2006/relationships/image" Target="../media/image350.png"/><Relationship Id="rId16" Type="http://schemas.openxmlformats.org/officeDocument/2006/relationships/image" Target="../media/image364.png"/><Relationship Id="rId20" Type="http://schemas.openxmlformats.org/officeDocument/2006/relationships/image" Target="../media/image368.png"/><Relationship Id="rId29" Type="http://schemas.openxmlformats.org/officeDocument/2006/relationships/image" Target="../media/image377.png"/><Relationship Id="rId1" Type="http://schemas.openxmlformats.org/officeDocument/2006/relationships/slideLayout" Target="../slideLayouts/slideLayout2.xml"/><Relationship Id="rId6" Type="http://schemas.openxmlformats.org/officeDocument/2006/relationships/image" Target="../media/image354.png"/><Relationship Id="rId11" Type="http://schemas.openxmlformats.org/officeDocument/2006/relationships/image" Target="../media/image359.png"/><Relationship Id="rId24" Type="http://schemas.openxmlformats.org/officeDocument/2006/relationships/image" Target="../media/image372.png"/><Relationship Id="rId32" Type="http://schemas.openxmlformats.org/officeDocument/2006/relationships/image" Target="../media/image380.png"/><Relationship Id="rId37" Type="http://schemas.openxmlformats.org/officeDocument/2006/relationships/image" Target="../media/image385.png"/><Relationship Id="rId40" Type="http://schemas.openxmlformats.org/officeDocument/2006/relationships/image" Target="../media/image388.png"/><Relationship Id="rId5" Type="http://schemas.openxmlformats.org/officeDocument/2006/relationships/image" Target="../media/image353.png"/><Relationship Id="rId15" Type="http://schemas.openxmlformats.org/officeDocument/2006/relationships/image" Target="../media/image363.png"/><Relationship Id="rId23" Type="http://schemas.openxmlformats.org/officeDocument/2006/relationships/image" Target="../media/image371.png"/><Relationship Id="rId28" Type="http://schemas.openxmlformats.org/officeDocument/2006/relationships/image" Target="../media/image376.png"/><Relationship Id="rId36" Type="http://schemas.openxmlformats.org/officeDocument/2006/relationships/image" Target="../media/image384.png"/><Relationship Id="rId10" Type="http://schemas.openxmlformats.org/officeDocument/2006/relationships/image" Target="../media/image358.png"/><Relationship Id="rId19" Type="http://schemas.openxmlformats.org/officeDocument/2006/relationships/image" Target="../media/image367.png"/><Relationship Id="rId31" Type="http://schemas.openxmlformats.org/officeDocument/2006/relationships/image" Target="../media/image379.png"/><Relationship Id="rId4" Type="http://schemas.openxmlformats.org/officeDocument/2006/relationships/image" Target="../media/image352.png"/><Relationship Id="rId9" Type="http://schemas.openxmlformats.org/officeDocument/2006/relationships/image" Target="../media/image357.png"/><Relationship Id="rId14" Type="http://schemas.openxmlformats.org/officeDocument/2006/relationships/image" Target="../media/image362.png"/><Relationship Id="rId22" Type="http://schemas.openxmlformats.org/officeDocument/2006/relationships/image" Target="../media/image370.png"/><Relationship Id="rId27" Type="http://schemas.openxmlformats.org/officeDocument/2006/relationships/image" Target="../media/image375.png"/><Relationship Id="rId30" Type="http://schemas.openxmlformats.org/officeDocument/2006/relationships/image" Target="../media/image378.png"/><Relationship Id="rId35" Type="http://schemas.openxmlformats.org/officeDocument/2006/relationships/image" Target="../media/image383.png"/></Relationships>
</file>

<file path=ppt/slides/_rels/slide92.xml.rels><?xml version="1.0" encoding="UTF-8" standalone="yes"?>
<Relationships xmlns="http://schemas.openxmlformats.org/package/2006/relationships"><Relationship Id="rId8" Type="http://schemas.openxmlformats.org/officeDocument/2006/relationships/image" Target="../media/image395.png"/><Relationship Id="rId13" Type="http://schemas.openxmlformats.org/officeDocument/2006/relationships/image" Target="../media/image400.png"/><Relationship Id="rId18" Type="http://schemas.openxmlformats.org/officeDocument/2006/relationships/image" Target="../media/image405.png"/><Relationship Id="rId26" Type="http://schemas.openxmlformats.org/officeDocument/2006/relationships/image" Target="../media/image413.png"/><Relationship Id="rId3" Type="http://schemas.openxmlformats.org/officeDocument/2006/relationships/image" Target="../media/image390.png"/><Relationship Id="rId21" Type="http://schemas.openxmlformats.org/officeDocument/2006/relationships/image" Target="../media/image408.png"/><Relationship Id="rId34" Type="http://schemas.openxmlformats.org/officeDocument/2006/relationships/image" Target="../media/image421.png"/><Relationship Id="rId7" Type="http://schemas.openxmlformats.org/officeDocument/2006/relationships/image" Target="../media/image394.png"/><Relationship Id="rId12" Type="http://schemas.openxmlformats.org/officeDocument/2006/relationships/image" Target="../media/image399.png"/><Relationship Id="rId17" Type="http://schemas.openxmlformats.org/officeDocument/2006/relationships/image" Target="../media/image404.png"/><Relationship Id="rId25" Type="http://schemas.openxmlformats.org/officeDocument/2006/relationships/image" Target="../media/image412.png"/><Relationship Id="rId33" Type="http://schemas.openxmlformats.org/officeDocument/2006/relationships/image" Target="../media/image420.png"/><Relationship Id="rId2" Type="http://schemas.openxmlformats.org/officeDocument/2006/relationships/image" Target="../media/image389.png"/><Relationship Id="rId16" Type="http://schemas.openxmlformats.org/officeDocument/2006/relationships/image" Target="../media/image403.png"/><Relationship Id="rId20" Type="http://schemas.openxmlformats.org/officeDocument/2006/relationships/image" Target="../media/image407.png"/><Relationship Id="rId29" Type="http://schemas.openxmlformats.org/officeDocument/2006/relationships/image" Target="../media/image416.png"/><Relationship Id="rId1" Type="http://schemas.openxmlformats.org/officeDocument/2006/relationships/slideLayout" Target="../slideLayouts/slideLayout2.xml"/><Relationship Id="rId6" Type="http://schemas.openxmlformats.org/officeDocument/2006/relationships/image" Target="../media/image393.png"/><Relationship Id="rId11" Type="http://schemas.openxmlformats.org/officeDocument/2006/relationships/image" Target="../media/image398.png"/><Relationship Id="rId24" Type="http://schemas.openxmlformats.org/officeDocument/2006/relationships/image" Target="../media/image411.png"/><Relationship Id="rId32" Type="http://schemas.openxmlformats.org/officeDocument/2006/relationships/image" Target="../media/image419.png"/><Relationship Id="rId5" Type="http://schemas.openxmlformats.org/officeDocument/2006/relationships/image" Target="../media/image392.png"/><Relationship Id="rId15" Type="http://schemas.openxmlformats.org/officeDocument/2006/relationships/image" Target="../media/image402.png"/><Relationship Id="rId23" Type="http://schemas.openxmlformats.org/officeDocument/2006/relationships/image" Target="../media/image410.png"/><Relationship Id="rId28" Type="http://schemas.openxmlformats.org/officeDocument/2006/relationships/image" Target="../media/image415.png"/><Relationship Id="rId36" Type="http://schemas.openxmlformats.org/officeDocument/2006/relationships/image" Target="../media/image423.png"/><Relationship Id="rId10" Type="http://schemas.openxmlformats.org/officeDocument/2006/relationships/image" Target="../media/image397.png"/><Relationship Id="rId19" Type="http://schemas.openxmlformats.org/officeDocument/2006/relationships/image" Target="../media/image406.png"/><Relationship Id="rId31" Type="http://schemas.openxmlformats.org/officeDocument/2006/relationships/image" Target="../media/image418.png"/><Relationship Id="rId4" Type="http://schemas.openxmlformats.org/officeDocument/2006/relationships/image" Target="../media/image391.png"/><Relationship Id="rId9" Type="http://schemas.openxmlformats.org/officeDocument/2006/relationships/image" Target="../media/image396.png"/><Relationship Id="rId14" Type="http://schemas.openxmlformats.org/officeDocument/2006/relationships/image" Target="../media/image401.png"/><Relationship Id="rId22" Type="http://schemas.openxmlformats.org/officeDocument/2006/relationships/image" Target="../media/image409.png"/><Relationship Id="rId27" Type="http://schemas.openxmlformats.org/officeDocument/2006/relationships/image" Target="../media/image414.png"/><Relationship Id="rId30" Type="http://schemas.openxmlformats.org/officeDocument/2006/relationships/image" Target="../media/image417.png"/><Relationship Id="rId35" Type="http://schemas.openxmlformats.org/officeDocument/2006/relationships/image" Target="../media/image4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Placeholder 1"/>
          <p:cNvSpPr>
            <a:spLocks noGrp="1"/>
          </p:cNvSpPr>
          <p:nvPr>
            <p:ph type="title" idx="4294967295"/>
          </p:nvPr>
        </p:nvSpPr>
        <p:spPr>
          <a:xfrm>
            <a:off x="1160060" y="464612"/>
            <a:ext cx="9594376" cy="364637"/>
          </a:xfrm>
          <a:prstGeom prst="rect">
            <a:avLst/>
          </a:prstGeom>
        </p:spPr>
        <p:txBody>
          <a:bodyPr vert="horz" lIns="91440" tIns="45720" rIns="91440" bIns="45720" rtlCol="0" anchor="ctr">
            <a:noAutofit/>
          </a:bodyPr>
          <a:lstStyle>
            <a:lvl1pPr>
              <a:defRPr sz="1800" b="1">
                <a:solidFill>
                  <a:srgbClr val="0055A5"/>
                </a:solidFill>
              </a:defRPr>
            </a:lvl1pPr>
          </a:lstStyle>
          <a:p>
            <a:pPr algn="ctr"/>
            <a:r>
              <a:rPr lang="en-US" altLang="zh-CN" sz="2800" b="0" dirty="0" err="1" smtClean="0">
                <a:solidFill>
                  <a:schemeClr val="accent1">
                    <a:lumMod val="50000"/>
                  </a:schemeClr>
                </a:solidFill>
              </a:rPr>
              <a:t>Ecomate</a:t>
            </a:r>
            <a:r>
              <a:rPr lang="zh-CN" altLang="en-US" sz="2800" b="0" dirty="0">
                <a:solidFill>
                  <a:schemeClr val="accent1">
                    <a:lumMod val="50000"/>
                  </a:schemeClr>
                </a:solidFill>
              </a:rPr>
              <a:t> </a:t>
            </a:r>
            <a:r>
              <a:rPr lang="en-US" altLang="zh-CN" sz="2800" b="0" dirty="0" smtClean="0">
                <a:solidFill>
                  <a:schemeClr val="accent1">
                    <a:lumMod val="50000"/>
                  </a:schemeClr>
                </a:solidFill>
              </a:rPr>
              <a:t>- RT360</a:t>
            </a:r>
            <a:r>
              <a:rPr lang="zh-CN" altLang="en-US" sz="2800" b="0" dirty="0" smtClean="0">
                <a:solidFill>
                  <a:schemeClr val="accent1">
                    <a:lumMod val="50000"/>
                  </a:schemeClr>
                </a:solidFill>
              </a:rPr>
              <a:t> </a:t>
            </a:r>
            <a:r>
              <a:rPr lang="en-US" altLang="zh-CN" sz="2800" b="0" dirty="0" smtClean="0">
                <a:solidFill>
                  <a:schemeClr val="accent1">
                    <a:lumMod val="50000"/>
                  </a:schemeClr>
                </a:solidFill>
              </a:rPr>
              <a:t>Series</a:t>
            </a:r>
            <a:endParaRPr lang="en-US" sz="2800" b="0" dirty="0">
              <a:solidFill>
                <a:schemeClr val="accent1">
                  <a:lumMod val="50000"/>
                </a:schemeClr>
              </a:solidFill>
            </a:endParaRPr>
          </a:p>
        </p:txBody>
      </p:sp>
      <p:sp>
        <p:nvSpPr>
          <p:cNvPr id="7" name="TextBox 6"/>
          <p:cNvSpPr txBox="1"/>
          <p:nvPr/>
        </p:nvSpPr>
        <p:spPr>
          <a:xfrm>
            <a:off x="582918" y="2128366"/>
            <a:ext cx="7193950" cy="4247317"/>
          </a:xfrm>
          <a:prstGeom prst="rect">
            <a:avLst/>
          </a:prstGeom>
          <a:noFill/>
          <a:ln>
            <a:noFill/>
            <a:prstDash val="dashDot"/>
          </a:ln>
        </p:spPr>
        <p:txBody>
          <a:bodyPr wrap="square" rtlCol="0">
            <a:spAutoFit/>
          </a:bodyPr>
          <a:lstStyle/>
          <a:p>
            <a:pPr>
              <a:lnSpc>
                <a:spcPct val="150000"/>
              </a:lnSpc>
            </a:pPr>
            <a:r>
              <a:rPr lang="en-US" altLang="zh-CN" sz="2000" b="1" dirty="0" smtClean="0">
                <a:latin typeface="Century Gothic" pitchFamily="34" charset="0"/>
              </a:rPr>
              <a:t>Technical Data</a:t>
            </a:r>
          </a:p>
          <a:p>
            <a:pPr marL="228600" indent="-228600">
              <a:lnSpc>
                <a:spcPct val="150000"/>
              </a:lnSpc>
              <a:buFont typeface="Arial" panose="020B0604020202020204" pitchFamily="34" charset="0"/>
              <a:buChar char="•"/>
            </a:pPr>
            <a:r>
              <a:rPr lang="en-US" altLang="zh-CN" sz="1600" dirty="0">
                <a:latin typeface="Century Gothic" pitchFamily="34" charset="0"/>
              </a:rPr>
              <a:t>Operating Temperature: </a:t>
            </a:r>
            <a:r>
              <a:rPr lang="zh-CN" altLang="en-US" sz="1600" dirty="0" smtClean="0">
                <a:latin typeface="Century Gothic" pitchFamily="34" charset="0"/>
              </a:rPr>
              <a:t>：</a:t>
            </a:r>
            <a:r>
              <a:rPr lang="en-US" altLang="zh-CN" sz="1600" dirty="0" smtClean="0">
                <a:latin typeface="Century Gothic" pitchFamily="34" charset="0"/>
              </a:rPr>
              <a:t> </a:t>
            </a:r>
            <a:r>
              <a:rPr lang="en-US" altLang="zh-CN" sz="1600" dirty="0">
                <a:latin typeface="Century Gothic" pitchFamily="34" charset="0"/>
              </a:rPr>
              <a:t>-</a:t>
            </a:r>
            <a:r>
              <a:rPr lang="en-US" altLang="zh-CN" sz="1600" i="1" dirty="0">
                <a:latin typeface="Century Gothic" pitchFamily="34" charset="0"/>
              </a:rPr>
              <a:t>40</a:t>
            </a:r>
            <a:r>
              <a:rPr lang="en-US" altLang="zh-CN" sz="1600" dirty="0">
                <a:latin typeface="Century Gothic" pitchFamily="34" charset="0"/>
              </a:rPr>
              <a:t>°C to +</a:t>
            </a:r>
            <a:r>
              <a:rPr lang="en-US" altLang="zh-CN" sz="1600" i="1" dirty="0">
                <a:latin typeface="Century Gothic" pitchFamily="34" charset="0"/>
              </a:rPr>
              <a:t>105</a:t>
            </a:r>
            <a:r>
              <a:rPr lang="en-US" altLang="zh-CN" sz="1600" dirty="0">
                <a:latin typeface="Century Gothic" pitchFamily="34" charset="0"/>
              </a:rPr>
              <a:t>°C </a:t>
            </a:r>
            <a:r>
              <a:rPr lang="en-US" altLang="zh-CN" sz="1600" dirty="0" smtClean="0">
                <a:latin typeface="Century Gothic" pitchFamily="34" charset="0"/>
              </a:rPr>
              <a:t> or -</a:t>
            </a:r>
            <a:r>
              <a:rPr lang="en-US" altLang="zh-CN" sz="1600" i="1" dirty="0" smtClean="0">
                <a:latin typeface="Century Gothic" pitchFamily="34" charset="0"/>
              </a:rPr>
              <a:t>40</a:t>
            </a:r>
            <a:r>
              <a:rPr lang="en-US" altLang="zh-CN" sz="1600" dirty="0" smtClean="0">
                <a:latin typeface="Century Gothic" pitchFamily="34" charset="0"/>
              </a:rPr>
              <a:t>°C </a:t>
            </a:r>
            <a:r>
              <a:rPr lang="en-US" altLang="zh-CN" sz="1600" dirty="0">
                <a:latin typeface="Century Gothic" pitchFamily="34" charset="0"/>
              </a:rPr>
              <a:t>to +</a:t>
            </a:r>
            <a:r>
              <a:rPr lang="en-US" altLang="zh-CN" sz="1600" i="1" dirty="0" smtClean="0">
                <a:latin typeface="Century Gothic" pitchFamily="34" charset="0"/>
              </a:rPr>
              <a:t>125</a:t>
            </a:r>
            <a:r>
              <a:rPr lang="en-US" altLang="zh-CN" sz="1600" dirty="0" smtClean="0">
                <a:latin typeface="Century Gothic" panose="020B0502020202020204" pitchFamily="34" charset="0"/>
              </a:rPr>
              <a:t>°C</a:t>
            </a:r>
          </a:p>
          <a:p>
            <a:pPr marL="228600" indent="-228600">
              <a:lnSpc>
                <a:spcPct val="150000"/>
              </a:lnSpc>
              <a:buFont typeface="Arial" panose="020B0604020202020204" pitchFamily="34" charset="0"/>
              <a:buChar char="•"/>
            </a:pPr>
            <a:r>
              <a:rPr lang="en-US" altLang="zh-CN" sz="1600" dirty="0" smtClean="0">
                <a:latin typeface="Century Gothic" panose="020B0502020202020204" pitchFamily="34" charset="0"/>
              </a:rPr>
              <a:t>Suitable </a:t>
            </a:r>
            <a:r>
              <a:rPr lang="en-US" altLang="zh-CN" sz="1600" dirty="0">
                <a:latin typeface="Century Gothic" pitchFamily="34" charset="0"/>
              </a:rPr>
              <a:t>For Indoor and Outdoor </a:t>
            </a:r>
            <a:r>
              <a:rPr lang="en-US" altLang="zh-CN" sz="1600" dirty="0" smtClean="0">
                <a:latin typeface="Century Gothic" panose="020B0502020202020204" pitchFamily="34" charset="0"/>
              </a:rPr>
              <a:t>Applications</a:t>
            </a:r>
          </a:p>
          <a:p>
            <a:pPr marL="228600" indent="-228600">
              <a:lnSpc>
                <a:spcPct val="150000"/>
              </a:lnSpc>
              <a:buFont typeface="Arial" panose="020B0604020202020204" pitchFamily="34" charset="0"/>
              <a:buChar char="•"/>
            </a:pPr>
            <a:r>
              <a:rPr lang="en-US" altLang="zh-CN" sz="1600" dirty="0" smtClean="0">
                <a:latin typeface="Century Gothic" panose="020B0502020202020204" pitchFamily="34" charset="0"/>
              </a:rPr>
              <a:t>500 </a:t>
            </a:r>
            <a:r>
              <a:rPr lang="en-US" altLang="zh-CN" sz="1600" dirty="0">
                <a:latin typeface="Century Gothic" pitchFamily="34" charset="0"/>
              </a:rPr>
              <a:t>Mating Cycles</a:t>
            </a:r>
          </a:p>
          <a:p>
            <a:pPr marL="228600" indent="-228600">
              <a:lnSpc>
                <a:spcPct val="150000"/>
              </a:lnSpc>
              <a:buFont typeface="Arial" panose="020B0604020202020204" pitchFamily="34" charset="0"/>
              <a:buChar char="•"/>
            </a:pPr>
            <a:r>
              <a:rPr lang="en-US" altLang="zh-CN" sz="1600" dirty="0" smtClean="0">
                <a:latin typeface="Century Gothic" pitchFamily="34" charset="0"/>
              </a:rPr>
              <a:t>IP67&amp;IP69K rated in mated condition</a:t>
            </a:r>
            <a:endParaRPr lang="en-US" altLang="zh-CN" sz="1600" i="1" dirty="0" smtClean="0">
              <a:latin typeface="Century Gothic" pitchFamily="34" charset="0"/>
            </a:endParaRPr>
          </a:p>
          <a:p>
            <a:pPr marL="228600" indent="-228600">
              <a:lnSpc>
                <a:spcPct val="150000"/>
              </a:lnSpc>
              <a:buFont typeface="Arial" panose="020B0604020202020204" pitchFamily="34" charset="0"/>
              <a:buChar char="•"/>
            </a:pPr>
            <a:r>
              <a:rPr lang="en-US" altLang="zh-CN" sz="1600" dirty="0" smtClean="0">
                <a:latin typeface="Century Gothic" pitchFamily="34" charset="0"/>
              </a:rPr>
              <a:t>Circular metal bayonet lock. </a:t>
            </a:r>
            <a:r>
              <a:rPr lang="en-US" altLang="zh-CN" sz="1600" dirty="0">
                <a:latin typeface="Century Gothic" pitchFamily="34" charset="0"/>
              </a:rPr>
              <a:t>Able to withstand extreme vibration </a:t>
            </a:r>
            <a:endParaRPr lang="en-US" altLang="zh-CN" sz="1600" dirty="0" smtClean="0">
              <a:latin typeface="Century Gothic" pitchFamily="34" charset="0"/>
            </a:endParaRPr>
          </a:p>
          <a:p>
            <a:pPr>
              <a:lnSpc>
                <a:spcPct val="150000"/>
              </a:lnSpc>
            </a:pPr>
            <a:r>
              <a:rPr lang="en-US" altLang="zh-CN" sz="1600" dirty="0">
                <a:latin typeface="Century Gothic" pitchFamily="34" charset="0"/>
              </a:rPr>
              <a:t> </a:t>
            </a:r>
            <a:r>
              <a:rPr lang="en-US" altLang="zh-CN" sz="1600" dirty="0" smtClean="0">
                <a:latin typeface="Century Gothic" pitchFamily="34" charset="0"/>
              </a:rPr>
              <a:t>   and </a:t>
            </a:r>
            <a:r>
              <a:rPr lang="en-US" altLang="zh-CN" sz="1600" dirty="0">
                <a:latin typeface="Century Gothic" pitchFamily="34" charset="0"/>
              </a:rPr>
              <a:t>mechanical </a:t>
            </a:r>
            <a:r>
              <a:rPr lang="en-US" altLang="zh-CN" sz="1600" dirty="0" smtClean="0">
                <a:latin typeface="Century Gothic" pitchFamily="34" charset="0"/>
              </a:rPr>
              <a:t>shock.</a:t>
            </a:r>
          </a:p>
          <a:p>
            <a:pPr marL="285750" indent="-285750">
              <a:lnSpc>
                <a:spcPct val="150000"/>
              </a:lnSpc>
              <a:buFont typeface="Arial" panose="020B0604020202020204" pitchFamily="34" charset="0"/>
              <a:buChar char="•"/>
            </a:pPr>
            <a:r>
              <a:rPr lang="en-US" altLang="zh-CN" sz="1600" dirty="0">
                <a:latin typeface="Century Gothic" panose="020B0502020202020204" pitchFamily="34" charset="0"/>
              </a:rPr>
              <a:t>Alternate keying positions </a:t>
            </a:r>
            <a:r>
              <a:rPr lang="en-US" altLang="zh-CN" sz="1600" dirty="0" smtClean="0">
                <a:latin typeface="Century Gothic" pitchFamily="34" charset="0"/>
              </a:rPr>
              <a:t>available. Five positions (N, W, X, Y, Z)</a:t>
            </a:r>
            <a:endParaRPr lang="en-US" altLang="zh-CN" sz="1600" dirty="0">
              <a:latin typeface="Century Gothic" pitchFamily="34" charset="0"/>
            </a:endParaRPr>
          </a:p>
          <a:p>
            <a:pPr marL="285750" indent="-285750">
              <a:lnSpc>
                <a:spcPct val="150000"/>
              </a:lnSpc>
              <a:buFont typeface="Arial" panose="020B0604020202020204" pitchFamily="34" charset="0"/>
              <a:buChar char="•"/>
            </a:pPr>
            <a:r>
              <a:rPr lang="en-US" altLang="zh-CN" sz="1600" dirty="0" smtClean="0">
                <a:latin typeface="Century Gothic" pitchFamily="34" charset="0"/>
              </a:rPr>
              <a:t>EMI/RMI shielding capability </a:t>
            </a:r>
            <a:r>
              <a:rPr lang="en-US" altLang="zh-CN" sz="1600" dirty="0">
                <a:latin typeface="Century Gothic" pitchFamily="34" charset="0"/>
              </a:rPr>
              <a:t>with </a:t>
            </a:r>
            <a:r>
              <a:rPr lang="en-US" altLang="zh-CN" sz="1600" dirty="0" smtClean="0">
                <a:latin typeface="Century Gothic" pitchFamily="34" charset="0"/>
              </a:rPr>
              <a:t>appropriate </a:t>
            </a:r>
            <a:r>
              <a:rPr lang="en-US" altLang="zh-CN" sz="1600" dirty="0" err="1" smtClean="0">
                <a:latin typeface="Century Gothic" pitchFamily="34" charset="0"/>
              </a:rPr>
              <a:t>backshell</a:t>
            </a:r>
            <a:r>
              <a:rPr lang="en-US" altLang="zh-CN" sz="1600" dirty="0" smtClean="0">
                <a:latin typeface="Century Gothic" pitchFamily="34" charset="0"/>
              </a:rPr>
              <a:t> / Unshielded </a:t>
            </a:r>
            <a:r>
              <a:rPr lang="en-US" altLang="zh-CN" sz="1600" dirty="0">
                <a:latin typeface="Century Gothic" pitchFamily="34" charset="0"/>
              </a:rPr>
              <a:t>capability with plastic end </a:t>
            </a:r>
            <a:r>
              <a:rPr lang="en-US" altLang="zh-CN" sz="1600" dirty="0" smtClean="0">
                <a:latin typeface="Century Gothic" pitchFamily="34" charset="0"/>
              </a:rPr>
              <a:t>cap</a:t>
            </a:r>
          </a:p>
          <a:p>
            <a:pPr marL="228600" indent="-228600">
              <a:lnSpc>
                <a:spcPct val="150000"/>
              </a:lnSpc>
              <a:buFont typeface="Arial" panose="020B0604020202020204" pitchFamily="34" charset="0"/>
              <a:buChar char="•"/>
            </a:pPr>
            <a:r>
              <a:rPr lang="en-US" altLang="zh-CN" sz="1600" i="1" dirty="0" smtClean="0">
                <a:latin typeface="Century Gothic" pitchFamily="34" charset="0"/>
              </a:rPr>
              <a:t>UL1977. ROHS compliant</a:t>
            </a:r>
            <a:endParaRPr lang="zh-CN" altLang="zh-CN" sz="1600" dirty="0">
              <a:latin typeface="Century Gothic" pitchFamily="34" charset="0"/>
            </a:endParaRPr>
          </a:p>
        </p:txBody>
      </p:sp>
      <p:sp>
        <p:nvSpPr>
          <p:cNvPr id="2" name="TextBox 1"/>
          <p:cNvSpPr txBox="1"/>
          <p:nvPr/>
        </p:nvSpPr>
        <p:spPr>
          <a:xfrm>
            <a:off x="701018" y="1064869"/>
            <a:ext cx="11114930" cy="954107"/>
          </a:xfrm>
          <a:prstGeom prst="rect">
            <a:avLst/>
          </a:prstGeom>
          <a:solidFill>
            <a:schemeClr val="bg1"/>
          </a:solidFill>
          <a:ln>
            <a:solidFill>
              <a:schemeClr val="tx1"/>
            </a:solidFill>
            <a:prstDash val="dash"/>
          </a:ln>
        </p:spPr>
        <p:txBody>
          <a:bodyPr wrap="square" rtlCol="0">
            <a:spAutoFit/>
          </a:bodyPr>
          <a:lstStyle/>
          <a:p>
            <a:pPr algn="just"/>
            <a:r>
              <a:rPr lang="en-US" altLang="zh-CN" sz="1400" dirty="0" smtClean="0">
                <a:latin typeface="Century Gothic" pitchFamily="34" charset="0"/>
              </a:rPr>
              <a:t>RT360 industrial circular connectors are designed to meet the requirements of MIL-C-26482 series military specification. </a:t>
            </a:r>
            <a:r>
              <a:rPr lang="en-US" altLang="zh-CN" sz="1400" dirty="0">
                <a:latin typeface="Century Gothic" pitchFamily="34" charset="0"/>
              </a:rPr>
              <a:t>Based on our superior build quality, high-performance </a:t>
            </a:r>
            <a:r>
              <a:rPr lang="en-US" altLang="zh-CN" sz="1400" dirty="0" smtClean="0">
                <a:latin typeface="Century Gothic" pitchFamily="34" charset="0"/>
              </a:rPr>
              <a:t>capabilities, it has been developed to be completely compatible with </a:t>
            </a:r>
            <a:r>
              <a:rPr lang="en-US" altLang="zh-CN" sz="1400" dirty="0">
                <a:latin typeface="Century Gothic" pitchFamily="34" charset="0"/>
              </a:rPr>
              <a:t>all other existing standard products </a:t>
            </a:r>
            <a:r>
              <a:rPr lang="en-US" altLang="zh-CN" sz="1400" dirty="0" smtClean="0">
                <a:latin typeface="Century Gothic" pitchFamily="34" charset="0"/>
              </a:rPr>
              <a:t>industry-wide. This series is  a wide used connectors for the automotive,  electric vehicles, robotics, military, welding industries and other demanding interconnect applications.</a:t>
            </a:r>
            <a:endParaRPr lang="zh-CN" altLang="en-US" sz="1600" dirty="0">
              <a:latin typeface="Century Gothic" pitchFamily="34" charset="0"/>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5191" y="3537759"/>
            <a:ext cx="4170817" cy="2782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C:\Users\cherry\AppData\Roaming\Tencent\Users\490045598\TIM\WinTemp\RichOle\`U7F`NJ}2)A5X2Y6YTLH}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5394" y="2238728"/>
            <a:ext cx="1647738" cy="13942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 descr="C:\Users\cherry\AppData\Roaming\Tencent\Users\490045598\TIM\WinTemp\RichOle\L~(`N(NKXJH$4V`UVBBTCO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6868" y="2394065"/>
            <a:ext cx="2042158" cy="1339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483294"/>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5093" y="1493837"/>
            <a:ext cx="3036076" cy="2051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5093" y="3932237"/>
            <a:ext cx="3036076" cy="2001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5769" y="4039930"/>
            <a:ext cx="3797102" cy="2102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3"/>
          <p:cNvSpPr/>
          <p:nvPr/>
        </p:nvSpPr>
        <p:spPr>
          <a:xfrm>
            <a:off x="6366363" y="1882876"/>
            <a:ext cx="4433016" cy="1285993"/>
          </a:xfrm>
          <a:prstGeom prst="rect">
            <a:avLst/>
          </a:prstGeom>
        </p:spPr>
        <p:txBody>
          <a:bodyPr wrap="square">
            <a:spAutoFit/>
          </a:bodyPr>
          <a:lstStyle/>
          <a:p>
            <a:pPr marL="342900" indent="-342900">
              <a:lnSpc>
                <a:spcPct val="150000"/>
              </a:lnSpc>
              <a:buFont typeface="Arial" pitchFamily="34" charset="0"/>
              <a:buChar char="•"/>
            </a:pPr>
            <a:r>
              <a:rPr lang="en-US" altLang="zh-TW" b="1" dirty="0" smtClean="0">
                <a:latin typeface="Century Gothic" panose="020B0502020202020204" pitchFamily="34" charset="0"/>
                <a:ea typeface="黑体" pitchFamily="49" charset="-122"/>
              </a:rPr>
              <a:t>C</a:t>
            </a:r>
            <a:r>
              <a:rPr lang="en-US" altLang="zh-CN" b="1" dirty="0" smtClean="0">
                <a:latin typeface="Century Gothic" panose="020B0502020202020204" pitchFamily="34" charset="0"/>
                <a:ea typeface="黑体" pitchFamily="49" charset="-122"/>
              </a:rPr>
              <a:t>ountry</a:t>
            </a:r>
            <a:r>
              <a:rPr lang="en-SG" altLang="zh-TW" b="1" dirty="0" smtClean="0">
                <a:latin typeface="Century Gothic" panose="020B0502020202020204" pitchFamily="34" charset="0"/>
                <a:ea typeface="黑体" pitchFamily="49" charset="-122"/>
              </a:rPr>
              <a:t>: </a:t>
            </a:r>
            <a:r>
              <a:rPr lang="en-SG" altLang="zh-TW" dirty="0">
                <a:latin typeface="Century Gothic" panose="020B0502020202020204" pitchFamily="34" charset="0"/>
                <a:ea typeface="黑体" pitchFamily="49" charset="-122"/>
              </a:rPr>
              <a:t>Japan</a:t>
            </a:r>
          </a:p>
          <a:p>
            <a:pPr marL="342900" indent="-342900">
              <a:lnSpc>
                <a:spcPct val="150000"/>
              </a:lnSpc>
              <a:buFont typeface="Arial" pitchFamily="34" charset="0"/>
              <a:buChar char="•"/>
            </a:pPr>
            <a:r>
              <a:rPr lang="en-US" altLang="zh-CN" b="1" dirty="0" smtClean="0">
                <a:latin typeface="Century Gothic" panose="020B0502020202020204" pitchFamily="34" charset="0"/>
                <a:ea typeface="黑体" pitchFamily="49" charset="-122"/>
              </a:rPr>
              <a:t>Application</a:t>
            </a:r>
            <a:r>
              <a:rPr lang="en-SG" altLang="zh-TW" b="1" dirty="0" smtClean="0">
                <a:latin typeface="Century Gothic" panose="020B0502020202020204" pitchFamily="34" charset="0"/>
                <a:ea typeface="黑体" pitchFamily="49" charset="-122"/>
              </a:rPr>
              <a:t>: </a:t>
            </a:r>
            <a:r>
              <a:rPr lang="en-US" altLang="zh-CN" dirty="0">
                <a:latin typeface="Century Gothic" panose="020B0502020202020204" pitchFamily="34" charset="0"/>
              </a:rPr>
              <a:t>Electric car </a:t>
            </a:r>
            <a:r>
              <a:rPr lang="en-US" altLang="zh-CN" dirty="0" smtClean="0">
                <a:latin typeface="Century Gothic" panose="020B0502020202020204" pitchFamily="34" charset="0"/>
              </a:rPr>
              <a:t>batteries </a:t>
            </a:r>
          </a:p>
          <a:p>
            <a:pPr marL="342900" indent="-342900">
              <a:lnSpc>
                <a:spcPct val="150000"/>
              </a:lnSpc>
              <a:buFont typeface="Arial" pitchFamily="34" charset="0"/>
              <a:buChar char="•"/>
            </a:pPr>
            <a:r>
              <a:rPr lang="en-US" altLang="zh-CN" b="1" dirty="0" smtClean="0">
                <a:latin typeface="Century Gothic" panose="020B0502020202020204" pitchFamily="34" charset="0"/>
                <a:ea typeface="黑体" pitchFamily="49" charset="-122"/>
              </a:rPr>
              <a:t>Product</a:t>
            </a:r>
            <a:r>
              <a:rPr lang="en-SG" altLang="zh-TW" b="1" dirty="0" smtClean="0">
                <a:latin typeface="Century Gothic" panose="020B0502020202020204" pitchFamily="34" charset="0"/>
                <a:ea typeface="黑体" pitchFamily="49" charset="-122"/>
              </a:rPr>
              <a:t>:</a:t>
            </a:r>
            <a:r>
              <a:rPr lang="en-US" altLang="zh-CN" dirty="0" smtClean="0">
                <a:latin typeface="Century Gothic" panose="020B0502020202020204" pitchFamily="34" charset="0"/>
                <a:cs typeface="Calibri" panose="020F0502020204030204" pitchFamily="34" charset="0"/>
              </a:rPr>
              <a:t> </a:t>
            </a:r>
            <a:r>
              <a:rPr lang="en-US" altLang="zh-CN" dirty="0">
                <a:latin typeface="Century Gothic" panose="020B0502020202020204" pitchFamily="34" charset="0"/>
                <a:cs typeface="Calibri" panose="020F0502020204030204" pitchFamily="34" charset="0"/>
              </a:rPr>
              <a:t>P80939, P80940 </a:t>
            </a:r>
            <a:endParaRPr lang="en-US" altLang="zh-TW" b="1" dirty="0">
              <a:latin typeface="Century Gothic" panose="020B0502020202020204" pitchFamily="34" charset="0"/>
              <a:ea typeface="黑体" pitchFamily="49" charset="-122"/>
            </a:endParaRPr>
          </a:p>
        </p:txBody>
      </p:sp>
      <p:sp>
        <p:nvSpPr>
          <p:cNvPr id="13" name="Title Placeholder 1"/>
          <p:cNvSpPr txBox="1">
            <a:spLocks/>
          </p:cNvSpPr>
          <p:nvPr/>
        </p:nvSpPr>
        <p:spPr>
          <a:xfrm>
            <a:off x="0" y="470222"/>
            <a:ext cx="12192000" cy="67619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a:solidFill>
                  <a:schemeClr val="accent1">
                    <a:lumMod val="50000"/>
                  </a:schemeClr>
                </a:solidFill>
                <a:ea typeface="黑体" pitchFamily="49" charset="-122"/>
              </a:rPr>
              <a:t>RT360 </a:t>
            </a:r>
            <a:r>
              <a:rPr lang="en-US" altLang="zh-CN" sz="2800" b="0" dirty="0" smtClean="0">
                <a:solidFill>
                  <a:schemeClr val="accent1">
                    <a:lumMod val="50000"/>
                  </a:schemeClr>
                </a:solidFill>
                <a:ea typeface="黑体" pitchFamily="49" charset="-122"/>
              </a:rPr>
              <a:t>series</a:t>
            </a:r>
            <a:r>
              <a:rPr lang="en-US" altLang="zh-CN" sz="2800" b="0" dirty="0" smtClean="0">
                <a:solidFill>
                  <a:schemeClr val="accent1">
                    <a:lumMod val="50000"/>
                  </a:schemeClr>
                </a:solidFill>
              </a:rPr>
              <a:t> </a:t>
            </a:r>
            <a:r>
              <a:rPr lang="en-US" altLang="zh-CN" sz="2800" b="0" dirty="0" smtClean="0">
                <a:solidFill>
                  <a:schemeClr val="accent1">
                    <a:lumMod val="50000"/>
                  </a:schemeClr>
                </a:solidFill>
                <a:ea typeface="黑体" pitchFamily="49" charset="-122"/>
              </a:rPr>
              <a:t>success story</a:t>
            </a:r>
            <a:endParaRPr lang="en-US" sz="2800" b="0" dirty="0">
              <a:solidFill>
                <a:schemeClr val="accent1">
                  <a:lumMod val="50000"/>
                </a:schemeClr>
              </a:solidFill>
            </a:endParaRPr>
          </a:p>
        </p:txBody>
      </p:sp>
    </p:spTree>
    <p:extLst>
      <p:ext uri="{BB962C8B-B14F-4D97-AF65-F5344CB8AC3E}">
        <p14:creationId xmlns:p14="http://schemas.microsoft.com/office/powerpoint/2010/main" val="4142740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winnie.chen.CATE-1\Desktop\509def8afb985df441c3b0904bdde3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7738" y="1645804"/>
            <a:ext cx="2959320" cy="39473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294186" y="4175133"/>
            <a:ext cx="2505193" cy="18067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winnie.chen.CATE-1\Desktop\PPT更新图片\RT案例\登高车Koon\已修\1412_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7673" y="4175130"/>
            <a:ext cx="2756493" cy="180677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Placeholder 1"/>
          <p:cNvSpPr txBox="1">
            <a:spLocks/>
          </p:cNvSpPr>
          <p:nvPr/>
        </p:nvSpPr>
        <p:spPr>
          <a:xfrm>
            <a:off x="0" y="470222"/>
            <a:ext cx="12192000" cy="67619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a:solidFill>
                  <a:schemeClr val="accent1">
                    <a:lumMod val="50000"/>
                  </a:schemeClr>
                </a:solidFill>
                <a:ea typeface="黑体" pitchFamily="49" charset="-122"/>
              </a:rPr>
              <a:t>RT360 </a:t>
            </a:r>
            <a:r>
              <a:rPr lang="en-US" altLang="zh-CN" sz="2800" b="0" dirty="0" smtClean="0">
                <a:solidFill>
                  <a:schemeClr val="accent1">
                    <a:lumMod val="50000"/>
                  </a:schemeClr>
                </a:solidFill>
                <a:ea typeface="黑体" pitchFamily="49" charset="-122"/>
              </a:rPr>
              <a:t>series</a:t>
            </a:r>
            <a:r>
              <a:rPr lang="en-US" altLang="zh-CN" sz="2800" b="0" dirty="0" smtClean="0">
                <a:solidFill>
                  <a:schemeClr val="accent1">
                    <a:lumMod val="50000"/>
                  </a:schemeClr>
                </a:solidFill>
              </a:rPr>
              <a:t> </a:t>
            </a:r>
            <a:r>
              <a:rPr lang="en-US" altLang="zh-CN" sz="2800" b="0" dirty="0" smtClean="0">
                <a:solidFill>
                  <a:schemeClr val="accent1">
                    <a:lumMod val="50000"/>
                  </a:schemeClr>
                </a:solidFill>
                <a:ea typeface="黑体" pitchFamily="49" charset="-122"/>
              </a:rPr>
              <a:t>success story</a:t>
            </a:r>
            <a:endParaRPr lang="en-US" sz="2800" b="0" dirty="0">
              <a:solidFill>
                <a:schemeClr val="accent1">
                  <a:lumMod val="50000"/>
                </a:schemeClr>
              </a:solidFill>
            </a:endParaRPr>
          </a:p>
        </p:txBody>
      </p:sp>
      <p:sp>
        <p:nvSpPr>
          <p:cNvPr id="6" name="Rectangle 3"/>
          <p:cNvSpPr/>
          <p:nvPr/>
        </p:nvSpPr>
        <p:spPr>
          <a:xfrm>
            <a:off x="6366363" y="1882876"/>
            <a:ext cx="4967944" cy="1338828"/>
          </a:xfrm>
          <a:prstGeom prst="rect">
            <a:avLst/>
          </a:prstGeom>
        </p:spPr>
        <p:txBody>
          <a:bodyPr wrap="square">
            <a:spAutoFit/>
          </a:bodyPr>
          <a:lstStyle/>
          <a:p>
            <a:pPr marL="342900" indent="-342900">
              <a:lnSpc>
                <a:spcPct val="150000"/>
              </a:lnSpc>
              <a:buFont typeface="Arial" pitchFamily="34" charset="0"/>
              <a:buChar char="•"/>
            </a:pPr>
            <a:r>
              <a:rPr lang="en-US" altLang="zh-TW" b="1" dirty="0" smtClean="0">
                <a:latin typeface="Century Gothic" panose="020B0502020202020204" pitchFamily="34" charset="0"/>
                <a:ea typeface="黑体" pitchFamily="49" charset="-122"/>
              </a:rPr>
              <a:t>C</a:t>
            </a:r>
            <a:r>
              <a:rPr lang="en-US" altLang="zh-CN" b="1" dirty="0" smtClean="0">
                <a:latin typeface="Century Gothic" panose="020B0502020202020204" pitchFamily="34" charset="0"/>
                <a:ea typeface="黑体" pitchFamily="49" charset="-122"/>
              </a:rPr>
              <a:t>ountry</a:t>
            </a:r>
            <a:r>
              <a:rPr lang="en-SG" altLang="zh-TW" b="1" dirty="0" smtClean="0">
                <a:latin typeface="Century Gothic" panose="020B0502020202020204" pitchFamily="34" charset="0"/>
                <a:ea typeface="黑体" pitchFamily="49" charset="-122"/>
              </a:rPr>
              <a:t>: </a:t>
            </a:r>
            <a:r>
              <a:rPr lang="en-US" altLang="zh-CN" dirty="0">
                <a:latin typeface="Century Gothic" panose="020B0502020202020204" pitchFamily="34" charset="0"/>
                <a:ea typeface="黑体" pitchFamily="49" charset="-122"/>
              </a:rPr>
              <a:t>China</a:t>
            </a:r>
            <a:endParaRPr lang="en-SG" altLang="zh-TW" dirty="0">
              <a:latin typeface="Century Gothic" panose="020B0502020202020204" pitchFamily="34" charset="0"/>
              <a:ea typeface="黑体" pitchFamily="49" charset="-122"/>
            </a:endParaRPr>
          </a:p>
          <a:p>
            <a:pPr marL="342900" indent="-342900">
              <a:lnSpc>
                <a:spcPct val="150000"/>
              </a:lnSpc>
              <a:buFont typeface="Arial" pitchFamily="34" charset="0"/>
              <a:buChar char="•"/>
            </a:pPr>
            <a:r>
              <a:rPr lang="en-US" altLang="zh-CN" b="1" dirty="0" smtClean="0">
                <a:latin typeface="Century Gothic" panose="020B0502020202020204" pitchFamily="34" charset="0"/>
                <a:ea typeface="黑体" pitchFamily="49" charset="-122"/>
              </a:rPr>
              <a:t>Application</a:t>
            </a:r>
            <a:r>
              <a:rPr lang="en-SG" altLang="zh-TW" b="1" dirty="0" smtClean="0">
                <a:latin typeface="Century Gothic" panose="020B0502020202020204" pitchFamily="34" charset="0"/>
                <a:ea typeface="黑体" pitchFamily="49" charset="-122"/>
              </a:rPr>
              <a:t>: </a:t>
            </a:r>
            <a:r>
              <a:rPr lang="en-SG" altLang="zh-TW" dirty="0">
                <a:latin typeface="Century Gothic" panose="020B0502020202020204" pitchFamily="34" charset="0"/>
                <a:ea typeface="黑体" pitchFamily="49" charset="-122"/>
              </a:rPr>
              <a:t>Electric climbing vehicle</a:t>
            </a:r>
            <a:r>
              <a:rPr lang="en-US" altLang="zh-CN" dirty="0" smtClean="0">
                <a:latin typeface="Century Gothic" panose="020B0502020202020204" pitchFamily="34" charset="0"/>
              </a:rPr>
              <a:t> </a:t>
            </a:r>
          </a:p>
          <a:p>
            <a:pPr marL="342900" indent="-342900">
              <a:lnSpc>
                <a:spcPct val="150000"/>
              </a:lnSpc>
              <a:buFont typeface="Arial" pitchFamily="34" charset="0"/>
              <a:buChar char="•"/>
            </a:pPr>
            <a:r>
              <a:rPr lang="en-US" altLang="zh-CN" b="1" dirty="0" smtClean="0">
                <a:latin typeface="Century Gothic" panose="020B0502020202020204" pitchFamily="34" charset="0"/>
                <a:ea typeface="黑体" pitchFamily="49" charset="-122"/>
              </a:rPr>
              <a:t>Product</a:t>
            </a:r>
            <a:r>
              <a:rPr lang="en-SG" altLang="zh-TW" b="1" dirty="0" smtClean="0">
                <a:latin typeface="Century Gothic" panose="020B0502020202020204" pitchFamily="34" charset="0"/>
                <a:ea typeface="黑体" pitchFamily="49" charset="-122"/>
              </a:rPr>
              <a:t>:</a:t>
            </a:r>
            <a:r>
              <a:rPr lang="en-US" altLang="zh-CN" dirty="0" smtClean="0">
                <a:latin typeface="Century Gothic" panose="020B0502020202020204" pitchFamily="34" charset="0"/>
                <a:cs typeface="Calibri" panose="020F0502020204030204" pitchFamily="34" charset="0"/>
              </a:rPr>
              <a:t> RT14-12</a:t>
            </a:r>
            <a:endParaRPr lang="en-US" altLang="zh-TW" b="1" dirty="0">
              <a:latin typeface="Century Gothic" panose="020B0502020202020204" pitchFamily="34" charset="0"/>
              <a:ea typeface="黑体" pitchFamily="49" charset="-122"/>
            </a:endParaRPr>
          </a:p>
        </p:txBody>
      </p:sp>
    </p:spTree>
    <p:extLst>
      <p:ext uri="{BB962C8B-B14F-4D97-AF65-F5344CB8AC3E}">
        <p14:creationId xmlns:p14="http://schemas.microsoft.com/office/powerpoint/2010/main" val="1687411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winnie.chen.CATE-1\Desktop\9bf218a8d025eec2725641e2e1557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3111" y="1348968"/>
            <a:ext cx="3169737" cy="42279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636319" y="4040108"/>
            <a:ext cx="3056694" cy="19680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917049" y="3989755"/>
            <a:ext cx="2946354" cy="206871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Placeholder 1"/>
          <p:cNvSpPr txBox="1">
            <a:spLocks/>
          </p:cNvSpPr>
          <p:nvPr/>
        </p:nvSpPr>
        <p:spPr>
          <a:xfrm>
            <a:off x="0" y="470222"/>
            <a:ext cx="12192000" cy="67619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a:solidFill>
                  <a:schemeClr val="accent1">
                    <a:lumMod val="50000"/>
                  </a:schemeClr>
                </a:solidFill>
                <a:ea typeface="黑体" pitchFamily="49" charset="-122"/>
              </a:rPr>
              <a:t>RT360 </a:t>
            </a:r>
            <a:r>
              <a:rPr lang="en-US" altLang="zh-CN" sz="2800" b="0" dirty="0" smtClean="0">
                <a:solidFill>
                  <a:schemeClr val="accent1">
                    <a:lumMod val="50000"/>
                  </a:schemeClr>
                </a:solidFill>
                <a:ea typeface="黑体" pitchFamily="49" charset="-122"/>
              </a:rPr>
              <a:t>series</a:t>
            </a:r>
            <a:r>
              <a:rPr lang="en-US" altLang="zh-CN" sz="2800" b="0" dirty="0" smtClean="0">
                <a:solidFill>
                  <a:schemeClr val="accent1">
                    <a:lumMod val="50000"/>
                  </a:schemeClr>
                </a:solidFill>
              </a:rPr>
              <a:t> </a:t>
            </a:r>
            <a:r>
              <a:rPr lang="en-US" altLang="zh-CN" sz="2800" b="0" dirty="0" smtClean="0">
                <a:solidFill>
                  <a:schemeClr val="accent1">
                    <a:lumMod val="50000"/>
                  </a:schemeClr>
                </a:solidFill>
                <a:ea typeface="黑体" pitchFamily="49" charset="-122"/>
              </a:rPr>
              <a:t>success story</a:t>
            </a:r>
            <a:endParaRPr lang="en-US" sz="2800" b="0" dirty="0">
              <a:solidFill>
                <a:schemeClr val="accent1">
                  <a:lumMod val="50000"/>
                </a:schemeClr>
              </a:solidFill>
            </a:endParaRPr>
          </a:p>
        </p:txBody>
      </p:sp>
      <p:sp>
        <p:nvSpPr>
          <p:cNvPr id="6" name="Rectangle 3"/>
          <p:cNvSpPr/>
          <p:nvPr/>
        </p:nvSpPr>
        <p:spPr>
          <a:xfrm>
            <a:off x="6366363" y="1882876"/>
            <a:ext cx="4433016" cy="1338828"/>
          </a:xfrm>
          <a:prstGeom prst="rect">
            <a:avLst/>
          </a:prstGeom>
        </p:spPr>
        <p:txBody>
          <a:bodyPr wrap="square">
            <a:spAutoFit/>
          </a:bodyPr>
          <a:lstStyle/>
          <a:p>
            <a:pPr marL="342900" indent="-342900">
              <a:lnSpc>
                <a:spcPct val="150000"/>
              </a:lnSpc>
              <a:buFont typeface="Arial" pitchFamily="34" charset="0"/>
              <a:buChar char="•"/>
            </a:pPr>
            <a:r>
              <a:rPr lang="en-US" altLang="zh-TW" b="1" dirty="0" smtClean="0">
                <a:latin typeface="Century Gothic" panose="020B0502020202020204" pitchFamily="34" charset="0"/>
                <a:ea typeface="黑体" pitchFamily="49" charset="-122"/>
              </a:rPr>
              <a:t>C</a:t>
            </a:r>
            <a:r>
              <a:rPr lang="en-US" altLang="zh-CN" b="1" dirty="0" smtClean="0">
                <a:latin typeface="Century Gothic" panose="020B0502020202020204" pitchFamily="34" charset="0"/>
                <a:ea typeface="黑体" pitchFamily="49" charset="-122"/>
              </a:rPr>
              <a:t>ountry</a:t>
            </a:r>
            <a:r>
              <a:rPr lang="en-SG" altLang="zh-TW" b="1" dirty="0" smtClean="0">
                <a:latin typeface="Century Gothic" panose="020B0502020202020204" pitchFamily="34" charset="0"/>
                <a:ea typeface="黑体" pitchFamily="49" charset="-122"/>
              </a:rPr>
              <a:t>: </a:t>
            </a:r>
            <a:r>
              <a:rPr lang="en-US" altLang="zh-CN" dirty="0">
                <a:latin typeface="Century Gothic" panose="020B0502020202020204" pitchFamily="34" charset="0"/>
                <a:ea typeface="黑体" pitchFamily="49" charset="-122"/>
              </a:rPr>
              <a:t>China</a:t>
            </a:r>
            <a:endParaRPr lang="en-SG" altLang="zh-TW" dirty="0">
              <a:latin typeface="Century Gothic" panose="020B0502020202020204" pitchFamily="34" charset="0"/>
              <a:ea typeface="黑体" pitchFamily="49" charset="-122"/>
            </a:endParaRPr>
          </a:p>
          <a:p>
            <a:pPr marL="342900" indent="-342900">
              <a:lnSpc>
                <a:spcPct val="150000"/>
              </a:lnSpc>
              <a:buFont typeface="Arial" pitchFamily="34" charset="0"/>
              <a:buChar char="•"/>
            </a:pPr>
            <a:r>
              <a:rPr lang="en-US" altLang="zh-CN" b="1" dirty="0" smtClean="0">
                <a:latin typeface="Century Gothic" panose="020B0502020202020204" pitchFamily="34" charset="0"/>
                <a:ea typeface="黑体" pitchFamily="49" charset="-122"/>
              </a:rPr>
              <a:t>Application</a:t>
            </a:r>
            <a:r>
              <a:rPr lang="en-SG" altLang="zh-TW" b="1" dirty="0" smtClean="0">
                <a:latin typeface="Century Gothic" panose="020B0502020202020204" pitchFamily="34" charset="0"/>
                <a:ea typeface="黑体" pitchFamily="49" charset="-122"/>
              </a:rPr>
              <a:t>: </a:t>
            </a:r>
            <a:r>
              <a:rPr lang="en-US" altLang="zh-CN" dirty="0" smtClean="0">
                <a:latin typeface="Century Gothic" panose="020B0502020202020204" pitchFamily="34" charset="0"/>
              </a:rPr>
              <a:t>Battery </a:t>
            </a:r>
            <a:r>
              <a:rPr lang="en-US" altLang="zh-CN" dirty="0">
                <a:latin typeface="Century Gothic" panose="020B0502020202020204" pitchFamily="34" charset="0"/>
              </a:rPr>
              <a:t>pack </a:t>
            </a:r>
            <a:endParaRPr lang="en-US" altLang="zh-CN" dirty="0" smtClean="0">
              <a:latin typeface="Century Gothic" panose="020B0502020202020204" pitchFamily="34" charset="0"/>
            </a:endParaRPr>
          </a:p>
          <a:p>
            <a:pPr marL="342900" indent="-342900">
              <a:lnSpc>
                <a:spcPct val="150000"/>
              </a:lnSpc>
              <a:buFont typeface="Arial" pitchFamily="34" charset="0"/>
              <a:buChar char="•"/>
            </a:pPr>
            <a:r>
              <a:rPr lang="en-US" altLang="zh-CN" b="1" dirty="0" smtClean="0">
                <a:latin typeface="Century Gothic" panose="020B0502020202020204" pitchFamily="34" charset="0"/>
                <a:ea typeface="黑体" pitchFamily="49" charset="-122"/>
              </a:rPr>
              <a:t>Product</a:t>
            </a:r>
            <a:r>
              <a:rPr lang="en-SG" altLang="zh-TW" b="1" dirty="0" smtClean="0">
                <a:latin typeface="Century Gothic" panose="020B0502020202020204" pitchFamily="34" charset="0"/>
                <a:ea typeface="黑体" pitchFamily="49" charset="-122"/>
              </a:rPr>
              <a:t>:</a:t>
            </a:r>
            <a:r>
              <a:rPr lang="en-US" altLang="zh-CN" dirty="0" smtClean="0">
                <a:latin typeface="Century Gothic" panose="020B0502020202020204" pitchFamily="34" charset="0"/>
                <a:cs typeface="Calibri" panose="020F0502020204030204" pitchFamily="34" charset="0"/>
              </a:rPr>
              <a:t> RT12-8</a:t>
            </a:r>
            <a:endParaRPr lang="en-US" altLang="zh-TW" b="1" dirty="0">
              <a:latin typeface="Century Gothic" panose="020B0502020202020204" pitchFamily="34" charset="0"/>
              <a:ea typeface="黑体" pitchFamily="49" charset="-122"/>
            </a:endParaRPr>
          </a:p>
        </p:txBody>
      </p:sp>
    </p:spTree>
    <p:extLst>
      <p:ext uri="{BB962C8B-B14F-4D97-AF65-F5344CB8AC3E}">
        <p14:creationId xmlns:p14="http://schemas.microsoft.com/office/powerpoint/2010/main" val="4065521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362" y="4020466"/>
            <a:ext cx="2734432" cy="180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5035" y="1821924"/>
            <a:ext cx="2498421" cy="354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94" y="1794010"/>
            <a:ext cx="2731766" cy="13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Placeholder 1"/>
          <p:cNvSpPr txBox="1">
            <a:spLocks/>
          </p:cNvSpPr>
          <p:nvPr/>
        </p:nvSpPr>
        <p:spPr>
          <a:xfrm>
            <a:off x="0" y="470222"/>
            <a:ext cx="12192000" cy="67619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a:solidFill>
                  <a:schemeClr val="accent1">
                    <a:lumMod val="50000"/>
                  </a:schemeClr>
                </a:solidFill>
                <a:ea typeface="黑体" pitchFamily="49" charset="-122"/>
              </a:rPr>
              <a:t>RT360 </a:t>
            </a:r>
            <a:r>
              <a:rPr lang="en-US" altLang="zh-CN" sz="2800" b="0" dirty="0" smtClean="0">
                <a:solidFill>
                  <a:schemeClr val="accent1">
                    <a:lumMod val="50000"/>
                  </a:schemeClr>
                </a:solidFill>
                <a:ea typeface="黑体" pitchFamily="49" charset="-122"/>
              </a:rPr>
              <a:t>series</a:t>
            </a:r>
            <a:r>
              <a:rPr lang="en-US" altLang="zh-CN" sz="2800" b="0" dirty="0" smtClean="0">
                <a:solidFill>
                  <a:schemeClr val="accent1">
                    <a:lumMod val="50000"/>
                  </a:schemeClr>
                </a:solidFill>
              </a:rPr>
              <a:t> </a:t>
            </a:r>
            <a:r>
              <a:rPr lang="en-US" altLang="zh-CN" sz="2800" b="0" dirty="0" smtClean="0">
                <a:solidFill>
                  <a:schemeClr val="accent1">
                    <a:lumMod val="50000"/>
                  </a:schemeClr>
                </a:solidFill>
                <a:ea typeface="黑体" pitchFamily="49" charset="-122"/>
              </a:rPr>
              <a:t>success story</a:t>
            </a:r>
            <a:endParaRPr lang="en-US" sz="2800" b="0" dirty="0">
              <a:solidFill>
                <a:schemeClr val="accent1">
                  <a:lumMod val="50000"/>
                </a:schemeClr>
              </a:solidFill>
            </a:endParaRPr>
          </a:p>
        </p:txBody>
      </p:sp>
      <p:sp>
        <p:nvSpPr>
          <p:cNvPr id="8" name="Rectangle 3"/>
          <p:cNvSpPr/>
          <p:nvPr/>
        </p:nvSpPr>
        <p:spPr>
          <a:xfrm>
            <a:off x="7057479" y="1794010"/>
            <a:ext cx="4433016" cy="1754326"/>
          </a:xfrm>
          <a:prstGeom prst="rect">
            <a:avLst/>
          </a:prstGeom>
        </p:spPr>
        <p:txBody>
          <a:bodyPr wrap="square">
            <a:spAutoFit/>
          </a:bodyPr>
          <a:lstStyle/>
          <a:p>
            <a:pPr marL="342900" indent="-342900">
              <a:lnSpc>
                <a:spcPct val="150000"/>
              </a:lnSpc>
              <a:buFont typeface="Arial" pitchFamily="34" charset="0"/>
              <a:buChar char="•"/>
            </a:pPr>
            <a:r>
              <a:rPr lang="en-US" altLang="zh-TW" b="1" dirty="0" smtClean="0">
                <a:latin typeface="Century Gothic" panose="020B0502020202020204" pitchFamily="34" charset="0"/>
                <a:ea typeface="黑体" pitchFamily="49" charset="-122"/>
              </a:rPr>
              <a:t>C</a:t>
            </a:r>
            <a:r>
              <a:rPr lang="en-US" altLang="zh-CN" b="1" dirty="0" smtClean="0">
                <a:latin typeface="Century Gothic" panose="020B0502020202020204" pitchFamily="34" charset="0"/>
                <a:ea typeface="黑体" pitchFamily="49" charset="-122"/>
              </a:rPr>
              <a:t>ountry</a:t>
            </a:r>
            <a:r>
              <a:rPr lang="en-SG" altLang="zh-TW" b="1" dirty="0" smtClean="0">
                <a:latin typeface="Century Gothic" panose="020B0502020202020204" pitchFamily="34" charset="0"/>
                <a:ea typeface="黑体" pitchFamily="49" charset="-122"/>
              </a:rPr>
              <a:t>: </a:t>
            </a:r>
            <a:r>
              <a:rPr lang="en-US" altLang="zh-CN" dirty="0">
                <a:latin typeface="Century Gothic" panose="020B0502020202020204" pitchFamily="34" charset="0"/>
                <a:ea typeface="黑体" pitchFamily="49" charset="-122"/>
              </a:rPr>
              <a:t>China</a:t>
            </a:r>
            <a:endParaRPr lang="en-SG" altLang="zh-TW" dirty="0">
              <a:latin typeface="Century Gothic" panose="020B0502020202020204" pitchFamily="34" charset="0"/>
              <a:ea typeface="黑体" pitchFamily="49" charset="-122"/>
            </a:endParaRPr>
          </a:p>
          <a:p>
            <a:pPr marL="342900" indent="-342900">
              <a:lnSpc>
                <a:spcPct val="150000"/>
              </a:lnSpc>
              <a:buFont typeface="Arial" pitchFamily="34" charset="0"/>
              <a:buChar char="•"/>
            </a:pPr>
            <a:r>
              <a:rPr lang="en-US" altLang="zh-CN" b="1" dirty="0" smtClean="0">
                <a:latin typeface="Century Gothic" panose="020B0502020202020204" pitchFamily="34" charset="0"/>
                <a:ea typeface="黑体" pitchFamily="49" charset="-122"/>
              </a:rPr>
              <a:t>Application</a:t>
            </a:r>
            <a:r>
              <a:rPr lang="en-SG" altLang="zh-TW" b="1" dirty="0" smtClean="0">
                <a:latin typeface="Century Gothic" panose="020B0502020202020204" pitchFamily="34" charset="0"/>
                <a:ea typeface="黑体" pitchFamily="49" charset="-122"/>
              </a:rPr>
              <a:t>: </a:t>
            </a:r>
            <a:r>
              <a:rPr lang="fr-FR" altLang="zh-CN" dirty="0">
                <a:latin typeface="Century Gothic" panose="020B0502020202020204" pitchFamily="34" charset="0"/>
              </a:rPr>
              <a:t>PDU distribution box, excellence golf </a:t>
            </a:r>
            <a:r>
              <a:rPr lang="fr-FR" altLang="zh-CN" dirty="0" smtClean="0">
                <a:latin typeface="Century Gothic" panose="020B0502020202020204" pitchFamily="34" charset="0"/>
              </a:rPr>
              <a:t>cart</a:t>
            </a:r>
            <a:r>
              <a:rPr lang="en-US" altLang="zh-CN" dirty="0" smtClean="0">
                <a:latin typeface="Century Gothic" panose="020B0502020202020204" pitchFamily="34" charset="0"/>
              </a:rPr>
              <a:t> </a:t>
            </a:r>
          </a:p>
          <a:p>
            <a:pPr marL="342900" indent="-342900">
              <a:lnSpc>
                <a:spcPct val="150000"/>
              </a:lnSpc>
              <a:buFont typeface="Arial" pitchFamily="34" charset="0"/>
              <a:buChar char="•"/>
            </a:pPr>
            <a:r>
              <a:rPr lang="en-US" altLang="zh-CN" b="1" dirty="0" smtClean="0">
                <a:latin typeface="Century Gothic" panose="020B0502020202020204" pitchFamily="34" charset="0"/>
                <a:ea typeface="黑体" pitchFamily="49" charset="-122"/>
              </a:rPr>
              <a:t>Product</a:t>
            </a:r>
            <a:r>
              <a:rPr lang="en-SG" altLang="zh-TW" b="1" dirty="0" smtClean="0">
                <a:latin typeface="Century Gothic" panose="020B0502020202020204" pitchFamily="34" charset="0"/>
                <a:ea typeface="黑体" pitchFamily="49" charset="-122"/>
              </a:rPr>
              <a:t>:</a:t>
            </a:r>
            <a:r>
              <a:rPr lang="en-US" altLang="zh-CN" dirty="0" smtClean="0">
                <a:latin typeface="Century Gothic" panose="020B0502020202020204" pitchFamily="34" charset="0"/>
                <a:cs typeface="Calibri" panose="020F0502020204030204" pitchFamily="34" charset="0"/>
              </a:rPr>
              <a:t> RT22-28</a:t>
            </a:r>
            <a:endParaRPr lang="en-US" altLang="zh-TW" b="1" dirty="0">
              <a:latin typeface="Century Gothic" panose="020B0502020202020204" pitchFamily="34" charset="0"/>
              <a:ea typeface="黑体" pitchFamily="49" charset="-122"/>
            </a:endParaRPr>
          </a:p>
        </p:txBody>
      </p:sp>
    </p:spTree>
    <p:extLst>
      <p:ext uri="{BB962C8B-B14F-4D97-AF65-F5344CB8AC3E}">
        <p14:creationId xmlns:p14="http://schemas.microsoft.com/office/powerpoint/2010/main" val="177915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0" y="470222"/>
            <a:ext cx="12192000" cy="67619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a:solidFill>
                  <a:schemeClr val="accent1">
                    <a:lumMod val="50000"/>
                  </a:schemeClr>
                </a:solidFill>
                <a:ea typeface="黑体" pitchFamily="49" charset="-122"/>
              </a:rPr>
              <a:t>RT360 </a:t>
            </a:r>
            <a:r>
              <a:rPr lang="en-US" altLang="zh-CN" sz="2800" b="0" dirty="0" smtClean="0">
                <a:solidFill>
                  <a:schemeClr val="accent1">
                    <a:lumMod val="50000"/>
                  </a:schemeClr>
                </a:solidFill>
                <a:ea typeface="黑体" pitchFamily="49" charset="-122"/>
              </a:rPr>
              <a:t>series</a:t>
            </a:r>
            <a:r>
              <a:rPr lang="en-US" altLang="zh-CN" sz="2800" b="0" dirty="0" smtClean="0">
                <a:solidFill>
                  <a:schemeClr val="accent1">
                    <a:lumMod val="50000"/>
                  </a:schemeClr>
                </a:solidFill>
              </a:rPr>
              <a:t> </a:t>
            </a:r>
            <a:r>
              <a:rPr lang="en-US" altLang="zh-CN" sz="2800" b="0" dirty="0" smtClean="0">
                <a:solidFill>
                  <a:schemeClr val="accent1">
                    <a:lumMod val="50000"/>
                  </a:schemeClr>
                </a:solidFill>
                <a:ea typeface="黑体" pitchFamily="49" charset="-122"/>
              </a:rPr>
              <a:t>success story</a:t>
            </a:r>
            <a:endParaRPr lang="en-US" sz="2800" b="0" dirty="0">
              <a:solidFill>
                <a:schemeClr val="accent1">
                  <a:lumMod val="50000"/>
                </a:schemeClr>
              </a:solidFill>
            </a:endParaRPr>
          </a:p>
        </p:txBody>
      </p:sp>
      <p:pic>
        <p:nvPicPr>
          <p:cNvPr id="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942" y="1724519"/>
            <a:ext cx="1671067" cy="1342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3045" y="1960527"/>
            <a:ext cx="1681135" cy="1333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7840" y="3702971"/>
            <a:ext cx="2041540" cy="1466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8" descr="https://gimg2.baidu.com/image_search/src=http%3A%2F%2Fp8.itc.cn%2Fq_70%2Fimages03%2F20210324%2Fb759c27237fd46a28264b4f5c0ddc9f5.png&amp;refer=http%3A%2F%2Fp8.itc.cn&amp;app=2002&amp;size=f9999,10000&amp;q=a80&amp;n=0&amp;g=0n&amp;fmt=jpeg?sec=1635823327&amp;t=5d7ede8d7a15eda49169a23408b355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9751" y="3293900"/>
            <a:ext cx="5133413" cy="257274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p:nvPr/>
        </p:nvSpPr>
        <p:spPr>
          <a:xfrm>
            <a:off x="5659751" y="1408878"/>
            <a:ext cx="4433016" cy="1338828"/>
          </a:xfrm>
          <a:prstGeom prst="rect">
            <a:avLst/>
          </a:prstGeom>
        </p:spPr>
        <p:txBody>
          <a:bodyPr wrap="square">
            <a:spAutoFit/>
          </a:bodyPr>
          <a:lstStyle/>
          <a:p>
            <a:pPr marL="342900" indent="-342900">
              <a:lnSpc>
                <a:spcPct val="150000"/>
              </a:lnSpc>
              <a:buFont typeface="Arial" pitchFamily="34" charset="0"/>
              <a:buChar char="•"/>
            </a:pPr>
            <a:r>
              <a:rPr lang="en-US" altLang="zh-TW" b="1" dirty="0" smtClean="0">
                <a:latin typeface="Century Gothic" panose="020B0502020202020204" pitchFamily="34" charset="0"/>
                <a:ea typeface="黑体" pitchFamily="49" charset="-122"/>
              </a:rPr>
              <a:t>C</a:t>
            </a:r>
            <a:r>
              <a:rPr lang="en-US" altLang="zh-CN" b="1" dirty="0" smtClean="0">
                <a:latin typeface="Century Gothic" panose="020B0502020202020204" pitchFamily="34" charset="0"/>
                <a:ea typeface="黑体" pitchFamily="49" charset="-122"/>
              </a:rPr>
              <a:t>ountry</a:t>
            </a:r>
            <a:r>
              <a:rPr lang="en-SG" altLang="zh-TW" b="1" dirty="0" smtClean="0">
                <a:latin typeface="Century Gothic" panose="020B0502020202020204" pitchFamily="34" charset="0"/>
                <a:ea typeface="黑体" pitchFamily="49" charset="-122"/>
              </a:rPr>
              <a:t>: </a:t>
            </a:r>
            <a:r>
              <a:rPr lang="en-US" altLang="zh-CN" dirty="0">
                <a:latin typeface="Century Gothic" panose="020B0502020202020204" pitchFamily="34" charset="0"/>
                <a:ea typeface="黑体" pitchFamily="49" charset="-122"/>
              </a:rPr>
              <a:t>China</a:t>
            </a:r>
            <a:endParaRPr lang="en-SG" altLang="zh-TW" dirty="0">
              <a:latin typeface="Century Gothic" panose="020B0502020202020204" pitchFamily="34" charset="0"/>
              <a:ea typeface="黑体" pitchFamily="49" charset="-122"/>
            </a:endParaRPr>
          </a:p>
          <a:p>
            <a:pPr marL="342900" indent="-342900">
              <a:lnSpc>
                <a:spcPct val="150000"/>
              </a:lnSpc>
              <a:buFont typeface="Arial" pitchFamily="34" charset="0"/>
              <a:buChar char="•"/>
            </a:pPr>
            <a:r>
              <a:rPr lang="en-US" altLang="zh-CN" b="1" dirty="0" smtClean="0">
                <a:latin typeface="Century Gothic" panose="020B0502020202020204" pitchFamily="34" charset="0"/>
                <a:ea typeface="黑体" pitchFamily="49" charset="-122"/>
              </a:rPr>
              <a:t>Application</a:t>
            </a:r>
            <a:r>
              <a:rPr lang="en-SG" altLang="zh-TW" b="1" dirty="0" smtClean="0">
                <a:latin typeface="Century Gothic" panose="020B0502020202020204" pitchFamily="34" charset="0"/>
                <a:ea typeface="黑体" pitchFamily="49" charset="-122"/>
              </a:rPr>
              <a:t>: </a:t>
            </a:r>
            <a:r>
              <a:rPr lang="en-US" altLang="zh-CN" dirty="0">
                <a:latin typeface="Century Gothic" panose="020B0502020202020204" pitchFamily="34" charset="0"/>
              </a:rPr>
              <a:t>Power battery system</a:t>
            </a:r>
            <a:endParaRPr lang="en-US" altLang="zh-CN" dirty="0" smtClean="0">
              <a:latin typeface="Century Gothic" panose="020B0502020202020204" pitchFamily="34" charset="0"/>
            </a:endParaRPr>
          </a:p>
          <a:p>
            <a:pPr marL="342900" indent="-342900">
              <a:lnSpc>
                <a:spcPct val="150000"/>
              </a:lnSpc>
              <a:buFont typeface="Arial" pitchFamily="34" charset="0"/>
              <a:buChar char="•"/>
            </a:pPr>
            <a:r>
              <a:rPr lang="en-US" altLang="zh-CN" b="1" dirty="0" smtClean="0">
                <a:latin typeface="Century Gothic" panose="020B0502020202020204" pitchFamily="34" charset="0"/>
                <a:ea typeface="黑体" pitchFamily="49" charset="-122"/>
              </a:rPr>
              <a:t>Product</a:t>
            </a:r>
            <a:r>
              <a:rPr lang="en-SG" altLang="zh-TW" b="1" dirty="0" smtClean="0">
                <a:latin typeface="Century Gothic" panose="020B0502020202020204" pitchFamily="34" charset="0"/>
                <a:ea typeface="黑体" pitchFamily="49" charset="-122"/>
              </a:rPr>
              <a:t>:</a:t>
            </a:r>
            <a:r>
              <a:rPr lang="en-US" altLang="zh-CN" dirty="0" smtClean="0">
                <a:latin typeface="Century Gothic" panose="020B0502020202020204" pitchFamily="34" charset="0"/>
                <a:cs typeface="Calibri" panose="020F0502020204030204" pitchFamily="34" charset="0"/>
              </a:rPr>
              <a:t> RTS/AT2P/ATP2P</a:t>
            </a:r>
            <a:endParaRPr lang="en-US" altLang="zh-TW" b="1" dirty="0">
              <a:latin typeface="Century Gothic" panose="020B0502020202020204" pitchFamily="34" charset="0"/>
              <a:ea typeface="黑体" pitchFamily="49" charset="-122"/>
            </a:endParaRPr>
          </a:p>
        </p:txBody>
      </p:sp>
    </p:spTree>
    <p:extLst>
      <p:ext uri="{BB962C8B-B14F-4D97-AF65-F5344CB8AC3E}">
        <p14:creationId xmlns:p14="http://schemas.microsoft.com/office/powerpoint/2010/main" val="228408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759" y="1543622"/>
            <a:ext cx="1466663" cy="1142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8979" y="1632939"/>
            <a:ext cx="1173368" cy="855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2435" y="1632939"/>
            <a:ext cx="1136544" cy="964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759" y="3373381"/>
            <a:ext cx="4022934" cy="2710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1513" y="3810794"/>
            <a:ext cx="4194635" cy="2088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Placeholder 1"/>
          <p:cNvSpPr txBox="1">
            <a:spLocks/>
          </p:cNvSpPr>
          <p:nvPr/>
        </p:nvSpPr>
        <p:spPr>
          <a:xfrm>
            <a:off x="0" y="470222"/>
            <a:ext cx="12192000" cy="67619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a:solidFill>
                  <a:schemeClr val="accent1">
                    <a:lumMod val="50000"/>
                  </a:schemeClr>
                </a:solidFill>
                <a:ea typeface="黑体" pitchFamily="49" charset="-122"/>
              </a:rPr>
              <a:t>RT360 </a:t>
            </a:r>
            <a:r>
              <a:rPr lang="en-US" altLang="zh-CN" sz="2800" b="0" dirty="0" smtClean="0">
                <a:solidFill>
                  <a:schemeClr val="accent1">
                    <a:lumMod val="50000"/>
                  </a:schemeClr>
                </a:solidFill>
                <a:ea typeface="黑体" pitchFamily="49" charset="-122"/>
              </a:rPr>
              <a:t>series</a:t>
            </a:r>
            <a:r>
              <a:rPr lang="en-US" altLang="zh-CN" sz="2800" b="0" dirty="0" smtClean="0">
                <a:solidFill>
                  <a:schemeClr val="accent1">
                    <a:lumMod val="50000"/>
                  </a:schemeClr>
                </a:solidFill>
              </a:rPr>
              <a:t> </a:t>
            </a:r>
            <a:r>
              <a:rPr lang="en-US" altLang="zh-CN" sz="2800" b="0" dirty="0" smtClean="0">
                <a:solidFill>
                  <a:schemeClr val="accent1">
                    <a:lumMod val="50000"/>
                  </a:schemeClr>
                </a:solidFill>
                <a:ea typeface="黑体" pitchFamily="49" charset="-122"/>
              </a:rPr>
              <a:t>success story</a:t>
            </a:r>
            <a:endParaRPr lang="en-US" sz="2800" b="0" dirty="0">
              <a:solidFill>
                <a:schemeClr val="accent1">
                  <a:lumMod val="50000"/>
                </a:schemeClr>
              </a:solidFill>
            </a:endParaRPr>
          </a:p>
        </p:txBody>
      </p:sp>
      <p:sp>
        <p:nvSpPr>
          <p:cNvPr id="9" name="Rectangle 3"/>
          <p:cNvSpPr/>
          <p:nvPr/>
        </p:nvSpPr>
        <p:spPr>
          <a:xfrm>
            <a:off x="6696045" y="1632939"/>
            <a:ext cx="4433016" cy="1754326"/>
          </a:xfrm>
          <a:prstGeom prst="rect">
            <a:avLst/>
          </a:prstGeom>
        </p:spPr>
        <p:txBody>
          <a:bodyPr wrap="square">
            <a:spAutoFit/>
          </a:bodyPr>
          <a:lstStyle/>
          <a:p>
            <a:pPr marL="342900" indent="-342900">
              <a:lnSpc>
                <a:spcPct val="150000"/>
              </a:lnSpc>
              <a:buFont typeface="Arial" pitchFamily="34" charset="0"/>
              <a:buChar char="•"/>
            </a:pPr>
            <a:r>
              <a:rPr lang="en-US" altLang="zh-TW" b="1" dirty="0" smtClean="0">
                <a:latin typeface="Century Gothic" panose="020B0502020202020204" pitchFamily="34" charset="0"/>
                <a:ea typeface="黑体" pitchFamily="49" charset="-122"/>
              </a:rPr>
              <a:t>C</a:t>
            </a:r>
            <a:r>
              <a:rPr lang="en-US" altLang="zh-CN" b="1" dirty="0" smtClean="0">
                <a:latin typeface="Century Gothic" panose="020B0502020202020204" pitchFamily="34" charset="0"/>
                <a:ea typeface="黑体" pitchFamily="49" charset="-122"/>
              </a:rPr>
              <a:t>ountry</a:t>
            </a:r>
            <a:r>
              <a:rPr lang="en-SG" altLang="zh-TW" b="1" dirty="0" smtClean="0">
                <a:latin typeface="Century Gothic" panose="020B0502020202020204" pitchFamily="34" charset="0"/>
                <a:ea typeface="黑体" pitchFamily="49" charset="-122"/>
              </a:rPr>
              <a:t>: </a:t>
            </a:r>
            <a:r>
              <a:rPr lang="en-US" altLang="zh-CN" dirty="0">
                <a:latin typeface="Century Gothic" panose="020B0502020202020204" pitchFamily="34" charset="0"/>
                <a:ea typeface="黑体" pitchFamily="49" charset="-122"/>
              </a:rPr>
              <a:t>India</a:t>
            </a:r>
            <a:endParaRPr lang="en-SG" altLang="zh-TW" dirty="0">
              <a:latin typeface="Century Gothic" panose="020B0502020202020204" pitchFamily="34" charset="0"/>
              <a:ea typeface="黑体" pitchFamily="49" charset="-122"/>
            </a:endParaRPr>
          </a:p>
          <a:p>
            <a:pPr marL="342900" indent="-342900">
              <a:lnSpc>
                <a:spcPct val="150000"/>
              </a:lnSpc>
              <a:buFont typeface="Arial" pitchFamily="34" charset="0"/>
              <a:buChar char="•"/>
            </a:pPr>
            <a:r>
              <a:rPr lang="en-US" altLang="zh-CN" b="1" dirty="0" smtClean="0">
                <a:latin typeface="Century Gothic" panose="020B0502020202020204" pitchFamily="34" charset="0"/>
                <a:ea typeface="黑体" pitchFamily="49" charset="-122"/>
              </a:rPr>
              <a:t>Application</a:t>
            </a:r>
            <a:r>
              <a:rPr lang="en-SG" altLang="zh-TW" b="1" dirty="0" smtClean="0">
                <a:latin typeface="Century Gothic" panose="020B0502020202020204" pitchFamily="34" charset="0"/>
                <a:ea typeface="黑体" pitchFamily="49" charset="-122"/>
              </a:rPr>
              <a:t>: </a:t>
            </a:r>
            <a:r>
              <a:rPr lang="en-US" altLang="zh-CN" dirty="0">
                <a:latin typeface="Century Gothic" panose="020B0502020202020204" pitchFamily="34" charset="0"/>
              </a:rPr>
              <a:t>Electric vehicle wiring </a:t>
            </a:r>
            <a:r>
              <a:rPr lang="en-US" altLang="zh-CN" dirty="0" smtClean="0">
                <a:latin typeface="Century Gothic" panose="020B0502020202020204" pitchFamily="34" charset="0"/>
              </a:rPr>
              <a:t>harness</a:t>
            </a:r>
          </a:p>
          <a:p>
            <a:pPr marL="342900" indent="-342900">
              <a:lnSpc>
                <a:spcPct val="150000"/>
              </a:lnSpc>
              <a:buFont typeface="Arial" pitchFamily="34" charset="0"/>
              <a:buChar char="•"/>
            </a:pPr>
            <a:r>
              <a:rPr lang="en-US" altLang="zh-CN" b="1" dirty="0" smtClean="0">
                <a:latin typeface="Century Gothic" panose="020B0502020202020204" pitchFamily="34" charset="0"/>
                <a:ea typeface="黑体" pitchFamily="49" charset="-122"/>
              </a:rPr>
              <a:t>Product</a:t>
            </a:r>
            <a:r>
              <a:rPr lang="en-SG" altLang="zh-TW" b="1" dirty="0" smtClean="0">
                <a:latin typeface="Century Gothic" panose="020B0502020202020204" pitchFamily="34" charset="0"/>
                <a:ea typeface="黑体" pitchFamily="49" charset="-122"/>
              </a:rPr>
              <a:t>:</a:t>
            </a:r>
            <a:r>
              <a:rPr lang="en-US" altLang="zh-CN" dirty="0" smtClean="0">
                <a:latin typeface="Century Gothic" panose="020B0502020202020204" pitchFamily="34" charset="0"/>
                <a:cs typeface="Calibri" panose="020F0502020204030204" pitchFamily="34" charset="0"/>
              </a:rPr>
              <a:t> RTS/AT2P/ATP2P</a:t>
            </a:r>
            <a:endParaRPr lang="en-US" altLang="zh-TW" b="1" dirty="0">
              <a:latin typeface="Century Gothic" panose="020B0502020202020204" pitchFamily="34" charset="0"/>
              <a:ea typeface="黑体" pitchFamily="49" charset="-122"/>
            </a:endParaRPr>
          </a:p>
        </p:txBody>
      </p:sp>
    </p:spTree>
    <p:extLst>
      <p:ext uri="{BB962C8B-B14F-4D97-AF65-F5344CB8AC3E}">
        <p14:creationId xmlns:p14="http://schemas.microsoft.com/office/powerpoint/2010/main" val="61996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0" y="470222"/>
            <a:ext cx="12192000" cy="67619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a:solidFill>
                  <a:schemeClr val="accent1">
                    <a:lumMod val="50000"/>
                  </a:schemeClr>
                </a:solidFill>
                <a:ea typeface="黑体" pitchFamily="49" charset="-122"/>
              </a:rPr>
              <a:t>RT360 </a:t>
            </a:r>
            <a:r>
              <a:rPr lang="en-US" altLang="zh-CN" sz="2800" b="0" dirty="0" smtClean="0">
                <a:solidFill>
                  <a:schemeClr val="accent1">
                    <a:lumMod val="50000"/>
                  </a:schemeClr>
                </a:solidFill>
                <a:ea typeface="黑体" pitchFamily="49" charset="-122"/>
              </a:rPr>
              <a:t>series</a:t>
            </a:r>
            <a:r>
              <a:rPr lang="en-US" altLang="zh-CN" sz="2800" b="0" dirty="0" smtClean="0">
                <a:solidFill>
                  <a:schemeClr val="accent1">
                    <a:lumMod val="50000"/>
                  </a:schemeClr>
                </a:solidFill>
              </a:rPr>
              <a:t> </a:t>
            </a:r>
            <a:r>
              <a:rPr lang="en-US" altLang="zh-CN" sz="2800" b="0" dirty="0" smtClean="0">
                <a:solidFill>
                  <a:schemeClr val="accent1">
                    <a:lumMod val="50000"/>
                  </a:schemeClr>
                </a:solidFill>
                <a:ea typeface="黑体" pitchFamily="49" charset="-122"/>
              </a:rPr>
              <a:t>success story</a:t>
            </a:r>
            <a:endParaRPr lang="en-US" sz="2800" b="0" dirty="0">
              <a:solidFill>
                <a:schemeClr val="accent1">
                  <a:lumMod val="50000"/>
                </a:schemeClr>
              </a:solidFill>
            </a:endParaRPr>
          </a:p>
        </p:txBody>
      </p:sp>
      <p:sp>
        <p:nvSpPr>
          <p:cNvPr id="3" name="Rectangle 2"/>
          <p:cNvSpPr/>
          <p:nvPr/>
        </p:nvSpPr>
        <p:spPr>
          <a:xfrm>
            <a:off x="5400684" y="1579417"/>
            <a:ext cx="6206115" cy="1285993"/>
          </a:xfrm>
          <a:prstGeom prst="rect">
            <a:avLst/>
          </a:prstGeom>
        </p:spPr>
        <p:txBody>
          <a:bodyPr wrap="square">
            <a:spAutoFit/>
          </a:bodyPr>
          <a:lstStyle/>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Country: </a:t>
            </a:r>
            <a:r>
              <a:rPr lang="en-US" altLang="zh-CN" dirty="0" smtClean="0">
                <a:latin typeface="Century Gothic" pitchFamily="34" charset="0"/>
                <a:ea typeface="黑体" pitchFamily="49" charset="-122"/>
              </a:rPr>
              <a:t>China</a:t>
            </a: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 </a:t>
            </a:r>
            <a:r>
              <a:rPr lang="en-SG" altLang="zh-TW" b="1" dirty="0" smtClean="0">
                <a:latin typeface="Century Gothic" pitchFamily="34" charset="0"/>
              </a:rPr>
              <a:t>:</a:t>
            </a:r>
            <a:r>
              <a:rPr lang="en-SG" altLang="zh-TW" dirty="0" smtClean="0">
                <a:latin typeface="Century Gothic" pitchFamily="34" charset="0"/>
              </a:rPr>
              <a:t> </a:t>
            </a:r>
            <a:r>
              <a:rPr lang="en-US" altLang="zh-CN" dirty="0" smtClean="0">
                <a:latin typeface="Century Gothic" pitchFamily="34" charset="0"/>
                <a:ea typeface="黑体" pitchFamily="49" charset="-122"/>
              </a:rPr>
              <a:t>Battery Pack</a:t>
            </a:r>
          </a:p>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Product:</a:t>
            </a:r>
            <a:r>
              <a:rPr lang="en-SG" altLang="zh-TW" b="1" dirty="0" smtClean="0">
                <a:latin typeface="Century Gothic" pitchFamily="34" charset="0"/>
              </a:rPr>
              <a:t>  </a:t>
            </a:r>
            <a:r>
              <a:rPr lang="en-SG" altLang="zh-TW" dirty="0" smtClean="0">
                <a:latin typeface="Century Gothic" pitchFamily="34" charset="0"/>
              </a:rPr>
              <a:t>RT 16-19, AT 6PIN</a:t>
            </a:r>
            <a:endParaRPr lang="en-SG" altLang="zh-TW" dirty="0">
              <a:latin typeface="Century Gothic"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6607" y="3893373"/>
            <a:ext cx="3567252" cy="20381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4150" y="3893374"/>
            <a:ext cx="3567253" cy="20381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931" y="1579417"/>
            <a:ext cx="3682181" cy="43521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227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542" y="4041004"/>
            <a:ext cx="3021062" cy="1757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1203" y="3620215"/>
            <a:ext cx="2225306" cy="2188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288" y="1858458"/>
            <a:ext cx="1152192" cy="106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2451" y="1916545"/>
            <a:ext cx="1491232" cy="949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1203" y="1847084"/>
            <a:ext cx="1403826" cy="107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Placeholder 1"/>
          <p:cNvSpPr txBox="1">
            <a:spLocks/>
          </p:cNvSpPr>
          <p:nvPr/>
        </p:nvSpPr>
        <p:spPr>
          <a:xfrm>
            <a:off x="0" y="470222"/>
            <a:ext cx="12192000" cy="67619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a:solidFill>
                  <a:schemeClr val="accent1">
                    <a:lumMod val="50000"/>
                  </a:schemeClr>
                </a:solidFill>
                <a:ea typeface="黑体" pitchFamily="49" charset="-122"/>
              </a:rPr>
              <a:t>RT360 </a:t>
            </a:r>
            <a:r>
              <a:rPr lang="en-US" altLang="zh-CN" sz="2800" b="0" dirty="0" smtClean="0">
                <a:solidFill>
                  <a:schemeClr val="accent1">
                    <a:lumMod val="50000"/>
                  </a:schemeClr>
                </a:solidFill>
                <a:ea typeface="黑体" pitchFamily="49" charset="-122"/>
              </a:rPr>
              <a:t>series</a:t>
            </a:r>
            <a:r>
              <a:rPr lang="en-US" altLang="zh-CN" sz="2800" b="0" dirty="0" smtClean="0">
                <a:solidFill>
                  <a:schemeClr val="accent1">
                    <a:lumMod val="50000"/>
                  </a:schemeClr>
                </a:solidFill>
              </a:rPr>
              <a:t> </a:t>
            </a:r>
            <a:r>
              <a:rPr lang="en-US" altLang="zh-CN" sz="2800" b="0" dirty="0" smtClean="0">
                <a:solidFill>
                  <a:schemeClr val="accent1">
                    <a:lumMod val="50000"/>
                  </a:schemeClr>
                </a:solidFill>
                <a:ea typeface="黑体" pitchFamily="49" charset="-122"/>
              </a:rPr>
              <a:t>success story</a:t>
            </a:r>
            <a:endParaRPr lang="en-US" sz="2800" b="0" dirty="0">
              <a:solidFill>
                <a:schemeClr val="accent1">
                  <a:lumMod val="50000"/>
                </a:schemeClr>
              </a:solidFill>
            </a:endParaRPr>
          </a:p>
        </p:txBody>
      </p:sp>
      <p:sp>
        <p:nvSpPr>
          <p:cNvPr id="8" name="Rectangle 2"/>
          <p:cNvSpPr/>
          <p:nvPr/>
        </p:nvSpPr>
        <p:spPr>
          <a:xfrm>
            <a:off x="6790005" y="1716246"/>
            <a:ext cx="5401995" cy="1338828"/>
          </a:xfrm>
          <a:prstGeom prst="rect">
            <a:avLst/>
          </a:prstGeom>
        </p:spPr>
        <p:txBody>
          <a:bodyPr wrap="square">
            <a:spAutoFit/>
          </a:bodyPr>
          <a:lstStyle/>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Country: </a:t>
            </a:r>
            <a:r>
              <a:rPr lang="en-US" altLang="zh-CN" dirty="0" smtClean="0">
                <a:latin typeface="Century Gothic" pitchFamily="34" charset="0"/>
                <a:ea typeface="黑体" pitchFamily="49" charset="-122"/>
              </a:rPr>
              <a:t>China</a:t>
            </a: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 </a:t>
            </a:r>
            <a:r>
              <a:rPr lang="en-SG" altLang="zh-TW" b="1" dirty="0" smtClean="0">
                <a:latin typeface="Century Gothic" pitchFamily="34" charset="0"/>
              </a:rPr>
              <a:t>:</a:t>
            </a:r>
            <a:r>
              <a:rPr lang="en-SG" altLang="zh-TW" dirty="0" smtClean="0">
                <a:latin typeface="Century Gothic" pitchFamily="34" charset="0"/>
              </a:rPr>
              <a:t> </a:t>
            </a:r>
            <a:r>
              <a:rPr lang="en-US" altLang="zh-CN" dirty="0">
                <a:latin typeface="Century Gothic" panose="020B0502020202020204" pitchFamily="34" charset="0"/>
              </a:rPr>
              <a:t>Electric off-road motor </a:t>
            </a:r>
            <a:r>
              <a:rPr lang="en-US" altLang="zh-CN" dirty="0"/>
              <a:t> </a:t>
            </a:r>
            <a:endParaRPr lang="en-US" altLang="zh-CN" dirty="0" smtClean="0">
              <a:latin typeface="Century Gothic" pitchFamily="34" charset="0"/>
              <a:ea typeface="黑体" pitchFamily="49" charset="-122"/>
            </a:endParaRPr>
          </a:p>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Product:</a:t>
            </a:r>
            <a:r>
              <a:rPr lang="en-SG" altLang="zh-TW" b="1" dirty="0" smtClean="0">
                <a:latin typeface="Century Gothic" pitchFamily="34" charset="0"/>
              </a:rPr>
              <a:t>  </a:t>
            </a:r>
            <a:r>
              <a:rPr lang="en-SG" altLang="zh-TW" dirty="0" smtClean="0">
                <a:latin typeface="Century Gothic" pitchFamily="34" charset="0"/>
              </a:rPr>
              <a:t>RT 4P, 9P &amp;RT0W 10 P</a:t>
            </a:r>
            <a:endParaRPr lang="en-SG" altLang="zh-TW" dirty="0">
              <a:latin typeface="Century Gothic" pitchFamily="34" charset="0"/>
            </a:endParaRPr>
          </a:p>
        </p:txBody>
      </p:sp>
    </p:spTree>
    <p:extLst>
      <p:ext uri="{BB962C8B-B14F-4D97-AF65-F5344CB8AC3E}">
        <p14:creationId xmlns:p14="http://schemas.microsoft.com/office/powerpoint/2010/main" val="242430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0" y="470222"/>
            <a:ext cx="12192000" cy="67619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a:solidFill>
                  <a:schemeClr val="accent1">
                    <a:lumMod val="50000"/>
                  </a:schemeClr>
                </a:solidFill>
                <a:ea typeface="黑体" pitchFamily="49" charset="-122"/>
              </a:rPr>
              <a:t>RT360 </a:t>
            </a:r>
            <a:r>
              <a:rPr lang="en-US" altLang="zh-CN" sz="2800" b="0" dirty="0" smtClean="0">
                <a:solidFill>
                  <a:schemeClr val="accent1">
                    <a:lumMod val="50000"/>
                  </a:schemeClr>
                </a:solidFill>
                <a:ea typeface="黑体" pitchFamily="49" charset="-122"/>
              </a:rPr>
              <a:t>series</a:t>
            </a:r>
            <a:r>
              <a:rPr lang="en-US" altLang="zh-CN" sz="2800" b="0" dirty="0" smtClean="0">
                <a:solidFill>
                  <a:schemeClr val="accent1">
                    <a:lumMod val="50000"/>
                  </a:schemeClr>
                </a:solidFill>
              </a:rPr>
              <a:t> </a:t>
            </a:r>
            <a:r>
              <a:rPr lang="en-US" altLang="zh-CN" sz="2800" b="0" dirty="0" smtClean="0">
                <a:solidFill>
                  <a:schemeClr val="accent1">
                    <a:lumMod val="50000"/>
                  </a:schemeClr>
                </a:solidFill>
                <a:ea typeface="黑体" pitchFamily="49" charset="-122"/>
              </a:rPr>
              <a:t>success story</a:t>
            </a:r>
            <a:endParaRPr lang="en-US" sz="2800" b="0" dirty="0">
              <a:solidFill>
                <a:schemeClr val="accent1">
                  <a:lumMod val="50000"/>
                </a:schemeClr>
              </a:solidFill>
            </a:endParaRPr>
          </a:p>
        </p:txBody>
      </p:sp>
      <p:pic>
        <p:nvPicPr>
          <p:cNvPr id="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307" y="1561732"/>
            <a:ext cx="1038633" cy="866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9691" y="1555605"/>
            <a:ext cx="1064845" cy="100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7629" y="1774630"/>
            <a:ext cx="887862" cy="716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1528" y="1751572"/>
            <a:ext cx="974918" cy="718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6509" y="4700182"/>
            <a:ext cx="3031331" cy="132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8307" y="3124106"/>
            <a:ext cx="2094740" cy="1293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22175" y="3125875"/>
            <a:ext cx="2524106" cy="124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
          <p:cNvSpPr/>
          <p:nvPr/>
        </p:nvSpPr>
        <p:spPr>
          <a:xfrm>
            <a:off x="6790005" y="1716246"/>
            <a:ext cx="5401995" cy="1338828"/>
          </a:xfrm>
          <a:prstGeom prst="rect">
            <a:avLst/>
          </a:prstGeom>
        </p:spPr>
        <p:txBody>
          <a:bodyPr wrap="square">
            <a:spAutoFit/>
          </a:bodyPr>
          <a:lstStyle/>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Country: </a:t>
            </a:r>
            <a:r>
              <a:rPr lang="en-US" altLang="zh-CN" dirty="0" smtClean="0">
                <a:latin typeface="Century Gothic" pitchFamily="34" charset="0"/>
                <a:ea typeface="黑体" pitchFamily="49" charset="-122"/>
              </a:rPr>
              <a:t>China</a:t>
            </a: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 </a:t>
            </a:r>
            <a:r>
              <a:rPr lang="en-SG" altLang="zh-TW" b="1" dirty="0" smtClean="0">
                <a:latin typeface="Century Gothic" pitchFamily="34" charset="0"/>
              </a:rPr>
              <a:t>:</a:t>
            </a:r>
            <a:r>
              <a:rPr lang="en-SG" altLang="zh-TW" dirty="0" smtClean="0">
                <a:latin typeface="Century Gothic" pitchFamily="34" charset="0"/>
              </a:rPr>
              <a:t> </a:t>
            </a:r>
            <a:r>
              <a:rPr lang="en-US" altLang="zh-CN" dirty="0">
                <a:latin typeface="Century Gothic" panose="020B0502020202020204" pitchFamily="34" charset="0"/>
              </a:rPr>
              <a:t>EV Car </a:t>
            </a:r>
            <a:endParaRPr lang="en-US" altLang="zh-CN" dirty="0" smtClean="0">
              <a:latin typeface="Century Gothic" panose="020B0502020202020204" pitchFamily="34" charset="0"/>
            </a:endParaRPr>
          </a:p>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Product:</a:t>
            </a:r>
            <a:r>
              <a:rPr lang="en-SG" altLang="zh-TW" b="1" dirty="0" smtClean="0">
                <a:latin typeface="Century Gothic" pitchFamily="34" charset="0"/>
              </a:rPr>
              <a:t> </a:t>
            </a:r>
            <a:r>
              <a:rPr lang="en-US" altLang="zh-CN" dirty="0">
                <a:latin typeface="Century Gothic" panose="020B0502020202020204" pitchFamily="34" charset="0"/>
              </a:rPr>
              <a:t>RTS 10-6 &amp; RT 12-8</a:t>
            </a:r>
            <a:endParaRPr lang="en-SG" altLang="zh-TW" dirty="0">
              <a:latin typeface="Century Gothic" pitchFamily="34" charset="0"/>
            </a:endParaRPr>
          </a:p>
        </p:txBody>
      </p:sp>
    </p:spTree>
    <p:extLst>
      <p:ext uri="{BB962C8B-B14F-4D97-AF65-F5344CB8AC3E}">
        <p14:creationId xmlns:p14="http://schemas.microsoft.com/office/powerpoint/2010/main" val="1304158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1680" y="1458846"/>
            <a:ext cx="1859096" cy="1499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9483" y="1650328"/>
            <a:ext cx="1775716" cy="1307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3233" y="4273503"/>
            <a:ext cx="2832555" cy="159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86313" y="4295553"/>
            <a:ext cx="3048886" cy="1593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Placeholder 1"/>
          <p:cNvSpPr txBox="1">
            <a:spLocks/>
          </p:cNvSpPr>
          <p:nvPr/>
        </p:nvSpPr>
        <p:spPr>
          <a:xfrm>
            <a:off x="0" y="470222"/>
            <a:ext cx="12192000" cy="67619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a:solidFill>
                  <a:schemeClr val="accent1">
                    <a:lumMod val="50000"/>
                  </a:schemeClr>
                </a:solidFill>
                <a:ea typeface="黑体" pitchFamily="49" charset="-122"/>
              </a:rPr>
              <a:t>RT360 </a:t>
            </a:r>
            <a:r>
              <a:rPr lang="en-US" altLang="zh-CN" sz="2800" b="0" dirty="0" smtClean="0">
                <a:solidFill>
                  <a:schemeClr val="accent1">
                    <a:lumMod val="50000"/>
                  </a:schemeClr>
                </a:solidFill>
                <a:ea typeface="黑体" pitchFamily="49" charset="-122"/>
              </a:rPr>
              <a:t>series</a:t>
            </a:r>
            <a:r>
              <a:rPr lang="en-US" altLang="zh-CN" sz="2800" b="0" dirty="0" smtClean="0">
                <a:solidFill>
                  <a:schemeClr val="accent1">
                    <a:lumMod val="50000"/>
                  </a:schemeClr>
                </a:solidFill>
              </a:rPr>
              <a:t> </a:t>
            </a:r>
            <a:r>
              <a:rPr lang="en-US" altLang="zh-CN" sz="2800" b="0" dirty="0" smtClean="0">
                <a:solidFill>
                  <a:schemeClr val="accent1">
                    <a:lumMod val="50000"/>
                  </a:schemeClr>
                </a:solidFill>
                <a:ea typeface="黑体" pitchFamily="49" charset="-122"/>
              </a:rPr>
              <a:t>success story</a:t>
            </a:r>
            <a:endParaRPr lang="en-US" sz="2800" b="0" dirty="0">
              <a:solidFill>
                <a:schemeClr val="accent1">
                  <a:lumMod val="50000"/>
                </a:schemeClr>
              </a:solidFill>
            </a:endParaRPr>
          </a:p>
        </p:txBody>
      </p:sp>
      <p:sp>
        <p:nvSpPr>
          <p:cNvPr id="7" name="Rectangle 2"/>
          <p:cNvSpPr/>
          <p:nvPr/>
        </p:nvSpPr>
        <p:spPr>
          <a:xfrm>
            <a:off x="587680" y="1716246"/>
            <a:ext cx="5401995" cy="1338828"/>
          </a:xfrm>
          <a:prstGeom prst="rect">
            <a:avLst/>
          </a:prstGeom>
        </p:spPr>
        <p:txBody>
          <a:bodyPr wrap="square">
            <a:spAutoFit/>
          </a:bodyPr>
          <a:lstStyle/>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Country: </a:t>
            </a:r>
            <a:r>
              <a:rPr lang="en-US" altLang="zh-CN" dirty="0" smtClean="0">
                <a:latin typeface="Century Gothic" pitchFamily="34" charset="0"/>
                <a:ea typeface="黑体" pitchFamily="49" charset="-122"/>
              </a:rPr>
              <a:t>China</a:t>
            </a: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 </a:t>
            </a:r>
            <a:r>
              <a:rPr lang="en-SG" altLang="zh-TW" b="1" dirty="0" smtClean="0">
                <a:latin typeface="Century Gothic" pitchFamily="34" charset="0"/>
              </a:rPr>
              <a:t>:</a:t>
            </a:r>
            <a:r>
              <a:rPr lang="en-SG" altLang="zh-TW" dirty="0" smtClean="0">
                <a:latin typeface="Century Gothic" pitchFamily="34" charset="0"/>
              </a:rPr>
              <a:t> </a:t>
            </a:r>
            <a:r>
              <a:rPr lang="en-US" altLang="zh-CN" dirty="0">
                <a:latin typeface="Century Gothic" panose="020B0502020202020204" pitchFamily="34" charset="0"/>
              </a:rPr>
              <a:t>EV Car(</a:t>
            </a:r>
            <a:r>
              <a:rPr lang="en-US" altLang="zh-CN" dirty="0" err="1">
                <a:latin typeface="Century Gothic" panose="020B0502020202020204" pitchFamily="34" charset="0"/>
              </a:rPr>
              <a:t>lin</a:t>
            </a:r>
            <a:r>
              <a:rPr lang="en-US" altLang="zh-CN" dirty="0">
                <a:latin typeface="Century Gothic" panose="020B0502020202020204" pitchFamily="34" charset="0"/>
              </a:rPr>
              <a:t>-box</a:t>
            </a:r>
            <a:r>
              <a:rPr lang="en-US" altLang="zh-CN" dirty="0" smtClean="0">
                <a:latin typeface="Century Gothic" panose="020B0502020202020204" pitchFamily="34" charset="0"/>
              </a:rPr>
              <a:t>)</a:t>
            </a:r>
          </a:p>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Product:</a:t>
            </a:r>
            <a:r>
              <a:rPr lang="en-SG" altLang="zh-TW" b="1" dirty="0" smtClean="0">
                <a:latin typeface="Century Gothic" pitchFamily="34" charset="0"/>
              </a:rPr>
              <a:t> </a:t>
            </a:r>
            <a:r>
              <a:rPr lang="en-US" altLang="zh-CN" dirty="0">
                <a:latin typeface="Century Gothic" panose="020B0502020202020204" pitchFamily="34" charset="0"/>
              </a:rPr>
              <a:t>RT 12-2, 12-4, 12-8, 14-3,14-4</a:t>
            </a:r>
            <a:endParaRPr lang="en-SG" altLang="zh-TW" dirty="0">
              <a:latin typeface="Century Gothic" pitchFamily="34" charset="0"/>
            </a:endParaRPr>
          </a:p>
        </p:txBody>
      </p:sp>
    </p:spTree>
    <p:extLst>
      <p:ext uri="{BB962C8B-B14F-4D97-AF65-F5344CB8AC3E}">
        <p14:creationId xmlns:p14="http://schemas.microsoft.com/office/powerpoint/2010/main" val="1626845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31748" y="1326472"/>
            <a:ext cx="7039687" cy="4124206"/>
          </a:xfrm>
          <a:prstGeom prst="rect">
            <a:avLst/>
          </a:prstGeom>
          <a:noFill/>
          <a:ln>
            <a:noFill/>
            <a:prstDash val="dashDot"/>
          </a:ln>
        </p:spPr>
        <p:txBody>
          <a:bodyPr wrap="square" rtlCol="0">
            <a:spAutoFit/>
          </a:bodyPr>
          <a:lstStyle/>
          <a:p>
            <a:pPr>
              <a:lnSpc>
                <a:spcPct val="150000"/>
              </a:lnSpc>
            </a:pPr>
            <a:r>
              <a:rPr lang="en-US" altLang="zh-CN" sz="2000" b="1" dirty="0">
                <a:latin typeface="Century Gothic" pitchFamily="34" charset="0"/>
              </a:rPr>
              <a:t>Technical Data</a:t>
            </a:r>
          </a:p>
          <a:p>
            <a:pPr marL="228600" indent="-228600">
              <a:lnSpc>
                <a:spcPct val="150000"/>
              </a:lnSpc>
              <a:buFont typeface="Arial" panose="020B0604020202020204" pitchFamily="34" charset="0"/>
              <a:buChar char="•"/>
            </a:pPr>
            <a:r>
              <a:rPr lang="en-US" altLang="zh-CN" sz="1600" dirty="0" smtClean="0">
                <a:latin typeface="Century Gothic" pitchFamily="34" charset="0"/>
              </a:rPr>
              <a:t>8 shell sizes &amp; 23 insert configurations</a:t>
            </a:r>
            <a:endParaRPr lang="zh-CN" altLang="en-US" sz="1600" dirty="0">
              <a:latin typeface="Century Gothic" pitchFamily="34" charset="0"/>
            </a:endParaRPr>
          </a:p>
          <a:p>
            <a:pPr marL="228600" indent="-228600">
              <a:lnSpc>
                <a:spcPct val="150000"/>
              </a:lnSpc>
              <a:buFont typeface="Arial" panose="020B0604020202020204" pitchFamily="34" charset="0"/>
              <a:buChar char="•"/>
            </a:pPr>
            <a:r>
              <a:rPr lang="en-US" altLang="zh-CN" sz="1600" dirty="0" smtClean="0">
                <a:latin typeface="Century Gothic" pitchFamily="34" charset="0"/>
              </a:rPr>
              <a:t>With standard insert arrangements &amp; mixed power and signal arrangements.</a:t>
            </a:r>
            <a:endParaRPr lang="en-US" altLang="zh-CN" sz="1600" dirty="0">
              <a:latin typeface="Century Gothic" pitchFamily="34" charset="0"/>
            </a:endParaRPr>
          </a:p>
          <a:p>
            <a:pPr marL="228600" indent="-228600">
              <a:lnSpc>
                <a:spcPct val="150000"/>
              </a:lnSpc>
              <a:buFont typeface="Arial" panose="020B0604020202020204" pitchFamily="34" charset="0"/>
              <a:buChar char="•"/>
            </a:pPr>
            <a:r>
              <a:rPr lang="en-US" altLang="zh-CN" sz="1600" dirty="0" smtClean="0">
                <a:latin typeface="Century Gothic" pitchFamily="34" charset="0"/>
              </a:rPr>
              <a:t>8 contact size, Rated Voltage 500V AC/DC,  45A</a:t>
            </a:r>
            <a:r>
              <a:rPr lang="en-US" altLang="zh-CN" sz="1600" dirty="0">
                <a:latin typeface="Century Gothic" pitchFamily="34" charset="0"/>
              </a:rPr>
              <a:t>, </a:t>
            </a:r>
            <a:r>
              <a:rPr lang="en-US" altLang="zh-CN" sz="1600" dirty="0" smtClean="0">
                <a:latin typeface="Century Gothic" pitchFamily="34" charset="0"/>
              </a:rPr>
              <a:t>10~12AWG</a:t>
            </a:r>
            <a:endParaRPr lang="en-US" altLang="zh-CN" sz="1600" dirty="0">
              <a:latin typeface="Century Gothic" pitchFamily="34" charset="0"/>
            </a:endParaRPr>
          </a:p>
          <a:p>
            <a:pPr marL="228600" indent="-228600">
              <a:lnSpc>
                <a:spcPct val="150000"/>
              </a:lnSpc>
              <a:buFont typeface="Arial" panose="020B0604020202020204" pitchFamily="34" charset="0"/>
              <a:buChar char="•"/>
            </a:pPr>
            <a:r>
              <a:rPr lang="en-US" altLang="zh-CN" sz="1600" dirty="0" smtClean="0">
                <a:latin typeface="Century Gothic" pitchFamily="34" charset="0"/>
              </a:rPr>
              <a:t>2.5mm contact size, </a:t>
            </a:r>
            <a:r>
              <a:rPr lang="en-US" altLang="zh-CN" sz="1600" dirty="0">
                <a:latin typeface="Century Gothic" pitchFamily="34" charset="0"/>
              </a:rPr>
              <a:t>Rated Voltage </a:t>
            </a:r>
            <a:r>
              <a:rPr lang="en-US" altLang="zh-CN" sz="1600" dirty="0" smtClean="0">
                <a:latin typeface="Century Gothic" pitchFamily="34" charset="0"/>
              </a:rPr>
              <a:t>500V AC/DC, 23A, </a:t>
            </a:r>
            <a:r>
              <a:rPr lang="en-US" altLang="zh-CN" sz="1600" dirty="0">
                <a:latin typeface="Century Gothic" pitchFamily="34" charset="0"/>
              </a:rPr>
              <a:t>12~14AWG</a:t>
            </a:r>
          </a:p>
          <a:p>
            <a:pPr marL="228600" indent="-228600">
              <a:lnSpc>
                <a:spcPct val="150000"/>
              </a:lnSpc>
              <a:spcBef>
                <a:spcPts val="0"/>
              </a:spcBef>
              <a:buFont typeface="Arial" panose="020B0604020202020204" pitchFamily="34" charset="0"/>
              <a:buChar char="•"/>
            </a:pPr>
            <a:r>
              <a:rPr lang="en-US" altLang="zh-CN" sz="1600" dirty="0" smtClean="0">
                <a:latin typeface="Century Gothic" pitchFamily="34" charset="0"/>
              </a:rPr>
              <a:t>16</a:t>
            </a:r>
            <a:r>
              <a:rPr lang="zh-CN" altLang="en-US" sz="1600" dirty="0">
                <a:latin typeface="Century Gothic" pitchFamily="34" charset="0"/>
              </a:rPr>
              <a:t> </a:t>
            </a:r>
            <a:r>
              <a:rPr lang="en-US" altLang="zh-CN" sz="1600" dirty="0" smtClean="0">
                <a:latin typeface="Century Gothic" pitchFamily="34" charset="0"/>
              </a:rPr>
              <a:t>contact size, </a:t>
            </a:r>
            <a:r>
              <a:rPr lang="en-US" altLang="zh-CN" sz="1600" dirty="0">
                <a:latin typeface="Century Gothic" pitchFamily="34" charset="0"/>
              </a:rPr>
              <a:t>Rated </a:t>
            </a:r>
            <a:r>
              <a:rPr lang="en-US" altLang="zh-CN" sz="1600" dirty="0" smtClean="0">
                <a:latin typeface="Century Gothic" pitchFamily="34" charset="0"/>
              </a:rPr>
              <a:t>Voltage 500V AC/DC, 13A, 14~26AWG</a:t>
            </a:r>
            <a:endParaRPr lang="en-US" altLang="zh-CN" sz="1600" dirty="0">
              <a:latin typeface="Century Gothic" pitchFamily="34" charset="0"/>
            </a:endParaRPr>
          </a:p>
          <a:p>
            <a:pPr marL="228600" indent="-228600">
              <a:lnSpc>
                <a:spcPct val="150000"/>
              </a:lnSpc>
              <a:spcBef>
                <a:spcPts val="0"/>
              </a:spcBef>
              <a:buFont typeface="Arial" panose="020B0604020202020204" pitchFamily="34" charset="0"/>
              <a:buChar char="•"/>
            </a:pPr>
            <a:r>
              <a:rPr lang="en-US" altLang="zh-CN" sz="1600" dirty="0" smtClean="0">
                <a:latin typeface="Century Gothic" pitchFamily="34" charset="0"/>
              </a:rPr>
              <a:t>20</a:t>
            </a:r>
            <a:r>
              <a:rPr lang="zh-CN" altLang="en-US" sz="1600" dirty="0">
                <a:latin typeface="Century Gothic" pitchFamily="34" charset="0"/>
              </a:rPr>
              <a:t> </a:t>
            </a:r>
            <a:r>
              <a:rPr lang="en-US" altLang="zh-CN" sz="1600" dirty="0" smtClean="0">
                <a:latin typeface="Century Gothic" pitchFamily="34" charset="0"/>
              </a:rPr>
              <a:t>contact size, </a:t>
            </a:r>
            <a:r>
              <a:rPr lang="en-US" altLang="zh-CN" sz="1600" dirty="0">
                <a:latin typeface="Century Gothic" pitchFamily="34" charset="0"/>
              </a:rPr>
              <a:t>Rated Voltage </a:t>
            </a:r>
            <a:r>
              <a:rPr lang="en-US" altLang="zh-CN" sz="1600" dirty="0" smtClean="0">
                <a:latin typeface="Century Gothic" pitchFamily="34" charset="0"/>
              </a:rPr>
              <a:t>250V </a:t>
            </a:r>
            <a:r>
              <a:rPr lang="en-US" altLang="zh-CN" sz="1600" dirty="0">
                <a:latin typeface="Century Gothic" pitchFamily="34" charset="0"/>
              </a:rPr>
              <a:t>AC/DC, 7.5A(machined</a:t>
            </a:r>
            <a:r>
              <a:rPr lang="en-US" altLang="zh-CN" sz="1600" dirty="0" smtClean="0">
                <a:latin typeface="Century Gothic" pitchFamily="34" charset="0"/>
              </a:rPr>
              <a:t>), 5A(stamped &amp; formed), 20~30AWG</a:t>
            </a:r>
            <a:endParaRPr lang="zh-CN" altLang="en-US" sz="1600" dirty="0">
              <a:latin typeface="Century Gothic" pitchFamily="34" charset="0"/>
            </a:endParaRPr>
          </a:p>
          <a:p>
            <a:endParaRPr lang="zh-CN" altLang="en-US" sz="1600" dirty="0">
              <a:latin typeface="Century Gothic" pitchFamily="34" charset="0"/>
            </a:endParaRPr>
          </a:p>
          <a:p>
            <a:pPr marL="228600" indent="-228600">
              <a:lnSpc>
                <a:spcPct val="150000"/>
              </a:lnSpc>
              <a:spcBef>
                <a:spcPts val="0"/>
              </a:spcBef>
              <a:buFont typeface="Arial" panose="020B0604020202020204" pitchFamily="34" charset="0"/>
              <a:buChar char="•"/>
            </a:pPr>
            <a:endParaRPr lang="en-US" altLang="zh-CN" sz="1600" dirty="0">
              <a:latin typeface="Century Gothic" pitchFamily="34" charset="0"/>
            </a:endParaRPr>
          </a:p>
        </p:txBody>
      </p:sp>
      <p:sp>
        <p:nvSpPr>
          <p:cNvPr id="4" name="Title Placeholder 1"/>
          <p:cNvSpPr txBox="1">
            <a:spLocks/>
          </p:cNvSpPr>
          <p:nvPr/>
        </p:nvSpPr>
        <p:spPr>
          <a:xfrm>
            <a:off x="0" y="502878"/>
            <a:ext cx="12192000" cy="654344"/>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smtClean="0">
                <a:solidFill>
                  <a:schemeClr val="accent1">
                    <a:lumMod val="50000"/>
                  </a:schemeClr>
                </a:solidFill>
              </a:rPr>
              <a:t>RT Series</a:t>
            </a:r>
            <a:endParaRPr lang="en-US" sz="2000" b="0" dirty="0">
              <a:solidFill>
                <a:schemeClr val="accent1">
                  <a:lumMod val="50000"/>
                </a:schemeClr>
              </a:solidFill>
            </a:endParaRPr>
          </a:p>
        </p:txBody>
      </p:sp>
      <p:pic>
        <p:nvPicPr>
          <p:cNvPr id="3075" name="Picture 3"/>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91176" y="1841623"/>
            <a:ext cx="4430212" cy="2721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372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0" y="470222"/>
            <a:ext cx="12192000" cy="67619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a:solidFill>
                  <a:schemeClr val="accent1">
                    <a:lumMod val="50000"/>
                  </a:schemeClr>
                </a:solidFill>
                <a:ea typeface="黑体" pitchFamily="49" charset="-122"/>
              </a:rPr>
              <a:t>RT360 </a:t>
            </a:r>
            <a:r>
              <a:rPr lang="en-US" altLang="zh-CN" sz="2800" b="0" dirty="0" smtClean="0">
                <a:solidFill>
                  <a:schemeClr val="accent1">
                    <a:lumMod val="50000"/>
                  </a:schemeClr>
                </a:solidFill>
                <a:ea typeface="黑体" pitchFamily="49" charset="-122"/>
              </a:rPr>
              <a:t>series</a:t>
            </a:r>
            <a:r>
              <a:rPr lang="en-US" altLang="zh-CN" sz="2800" b="0" dirty="0" smtClean="0">
                <a:solidFill>
                  <a:schemeClr val="accent1">
                    <a:lumMod val="50000"/>
                  </a:schemeClr>
                </a:solidFill>
              </a:rPr>
              <a:t> </a:t>
            </a:r>
            <a:r>
              <a:rPr lang="en-US" altLang="zh-CN" sz="2800" b="0" dirty="0" smtClean="0">
                <a:solidFill>
                  <a:schemeClr val="accent1">
                    <a:lumMod val="50000"/>
                  </a:schemeClr>
                </a:solidFill>
                <a:ea typeface="黑体" pitchFamily="49" charset="-122"/>
              </a:rPr>
              <a:t>success story</a:t>
            </a:r>
            <a:endParaRPr lang="en-US" sz="2800" b="0" dirty="0">
              <a:solidFill>
                <a:schemeClr val="accent1">
                  <a:lumMod val="50000"/>
                </a:schemeClr>
              </a:solidFill>
            </a:endParaRPr>
          </a:p>
        </p:txBody>
      </p:sp>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34359" y="3708672"/>
            <a:ext cx="2120050" cy="220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4359" y="1537271"/>
            <a:ext cx="2120050" cy="1855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5086" y="3708672"/>
            <a:ext cx="2724058" cy="2146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p:nvPr/>
        </p:nvSpPr>
        <p:spPr>
          <a:xfrm>
            <a:off x="587680" y="1716246"/>
            <a:ext cx="5401995" cy="1338828"/>
          </a:xfrm>
          <a:prstGeom prst="rect">
            <a:avLst/>
          </a:prstGeom>
        </p:spPr>
        <p:txBody>
          <a:bodyPr wrap="square">
            <a:spAutoFit/>
          </a:bodyPr>
          <a:lstStyle/>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Country: </a:t>
            </a:r>
            <a:r>
              <a:rPr lang="en-US" altLang="zh-CN" dirty="0" smtClean="0">
                <a:latin typeface="Century Gothic" pitchFamily="34" charset="0"/>
                <a:ea typeface="黑体" pitchFamily="49" charset="-122"/>
              </a:rPr>
              <a:t>China</a:t>
            </a: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 </a:t>
            </a:r>
            <a:r>
              <a:rPr lang="en-SG" altLang="zh-TW" b="1" dirty="0" smtClean="0">
                <a:latin typeface="Century Gothic" pitchFamily="34" charset="0"/>
              </a:rPr>
              <a:t>:</a:t>
            </a:r>
            <a:r>
              <a:rPr lang="en-SG" altLang="zh-TW" dirty="0" smtClean="0">
                <a:latin typeface="Century Gothic" pitchFamily="34" charset="0"/>
              </a:rPr>
              <a:t> </a:t>
            </a:r>
            <a:r>
              <a:rPr lang="en-US" altLang="zh-CN" dirty="0" smtClean="0">
                <a:latin typeface="Century Gothic" panose="020B0502020202020204" pitchFamily="34" charset="0"/>
              </a:rPr>
              <a:t>OBC</a:t>
            </a:r>
          </a:p>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Product:</a:t>
            </a:r>
            <a:r>
              <a:rPr lang="en-SG" altLang="zh-TW" b="1" dirty="0" smtClean="0">
                <a:latin typeface="Century Gothic" pitchFamily="34" charset="0"/>
              </a:rPr>
              <a:t> </a:t>
            </a:r>
            <a:r>
              <a:rPr lang="en-US" altLang="zh-CN" dirty="0">
                <a:latin typeface="Century Gothic" panose="020B0502020202020204" pitchFamily="34" charset="0"/>
              </a:rPr>
              <a:t>RT 2P,4P,6P &amp; </a:t>
            </a:r>
            <a:r>
              <a:rPr lang="en-US" altLang="zh-CN" dirty="0" smtClean="0">
                <a:latin typeface="Century Gothic" panose="020B0502020202020204" pitchFamily="34" charset="0"/>
              </a:rPr>
              <a:t>8P</a:t>
            </a:r>
            <a:endParaRPr lang="en-US" altLang="zh-CN" dirty="0">
              <a:latin typeface="Century Gothic" panose="020B0502020202020204" pitchFamily="34" charset="0"/>
            </a:endParaRPr>
          </a:p>
        </p:txBody>
      </p:sp>
    </p:spTree>
    <p:extLst>
      <p:ext uri="{BB962C8B-B14F-4D97-AF65-F5344CB8AC3E}">
        <p14:creationId xmlns:p14="http://schemas.microsoft.com/office/powerpoint/2010/main" val="354517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0" y="470222"/>
            <a:ext cx="12192000" cy="67619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a:solidFill>
                  <a:schemeClr val="accent1">
                    <a:lumMod val="50000"/>
                  </a:schemeClr>
                </a:solidFill>
                <a:ea typeface="黑体" pitchFamily="49" charset="-122"/>
              </a:rPr>
              <a:t>RT360 </a:t>
            </a:r>
            <a:r>
              <a:rPr lang="en-US" altLang="zh-CN" sz="2800" b="0" dirty="0" smtClean="0">
                <a:solidFill>
                  <a:schemeClr val="accent1">
                    <a:lumMod val="50000"/>
                  </a:schemeClr>
                </a:solidFill>
                <a:ea typeface="黑体" pitchFamily="49" charset="-122"/>
              </a:rPr>
              <a:t>series</a:t>
            </a:r>
            <a:r>
              <a:rPr lang="en-US" altLang="zh-CN" sz="2800" b="0" dirty="0" smtClean="0">
                <a:solidFill>
                  <a:schemeClr val="accent1">
                    <a:lumMod val="50000"/>
                  </a:schemeClr>
                </a:solidFill>
              </a:rPr>
              <a:t> </a:t>
            </a:r>
            <a:r>
              <a:rPr lang="en-US" altLang="zh-CN" sz="2800" b="0" dirty="0" smtClean="0">
                <a:solidFill>
                  <a:schemeClr val="accent1">
                    <a:lumMod val="50000"/>
                  </a:schemeClr>
                </a:solidFill>
                <a:ea typeface="黑体" pitchFamily="49" charset="-122"/>
              </a:rPr>
              <a:t>success story</a:t>
            </a:r>
            <a:endParaRPr lang="en-US" sz="2800" b="0" dirty="0">
              <a:solidFill>
                <a:schemeClr val="accent1">
                  <a:lumMod val="50000"/>
                </a:schemeClr>
              </a:solidFill>
            </a:endParaRPr>
          </a:p>
        </p:txBody>
      </p:sp>
      <p:pic>
        <p:nvPicPr>
          <p:cNvPr id="3" name="Picture 2" descr="C:\Users\winnie.chen.CATE-1\Desktop\af0ec195bfedd553420c1593059f58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4344" y="1730700"/>
            <a:ext cx="5316280" cy="32625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882" y="3532552"/>
            <a:ext cx="1982964" cy="155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5273" y="3626830"/>
            <a:ext cx="1835316" cy="1511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p:nvPr/>
        </p:nvSpPr>
        <p:spPr>
          <a:xfrm>
            <a:off x="587680" y="1730700"/>
            <a:ext cx="5401995" cy="1338828"/>
          </a:xfrm>
          <a:prstGeom prst="rect">
            <a:avLst/>
          </a:prstGeom>
        </p:spPr>
        <p:txBody>
          <a:bodyPr wrap="square">
            <a:spAutoFit/>
          </a:bodyPr>
          <a:lstStyle/>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Country: </a:t>
            </a:r>
            <a:r>
              <a:rPr lang="en-US" altLang="zh-CN" dirty="0" smtClean="0">
                <a:latin typeface="Century Gothic" pitchFamily="34" charset="0"/>
                <a:ea typeface="黑体" pitchFamily="49" charset="-122"/>
              </a:rPr>
              <a:t>China</a:t>
            </a: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 </a:t>
            </a:r>
            <a:r>
              <a:rPr lang="en-SG" altLang="zh-TW" b="1" dirty="0" smtClean="0">
                <a:latin typeface="Century Gothic" pitchFamily="34" charset="0"/>
              </a:rPr>
              <a:t>:</a:t>
            </a:r>
            <a:r>
              <a:rPr lang="en-SG" altLang="zh-TW" dirty="0" smtClean="0">
                <a:latin typeface="Century Gothic" pitchFamily="34" charset="0"/>
              </a:rPr>
              <a:t> </a:t>
            </a:r>
            <a:r>
              <a:rPr lang="en-US" altLang="zh-CN" dirty="0" smtClean="0">
                <a:latin typeface="Century Gothic" pitchFamily="34" charset="0"/>
              </a:rPr>
              <a:t>Motor </a:t>
            </a:r>
            <a:r>
              <a:rPr lang="en-US" altLang="zh-CN" dirty="0">
                <a:latin typeface="Century Gothic" pitchFamily="34" charset="0"/>
              </a:rPr>
              <a:t>low voltage signal </a:t>
            </a:r>
            <a:r>
              <a:rPr lang="en-US" altLang="zh-CN" dirty="0" smtClean="0">
                <a:latin typeface="Century Gothic" panose="020B0502020202020204" pitchFamily="34" charset="0"/>
              </a:rPr>
              <a:t>line</a:t>
            </a:r>
          </a:p>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Product:</a:t>
            </a:r>
            <a:r>
              <a:rPr lang="en-SG" altLang="zh-TW" b="1" dirty="0" smtClean="0">
                <a:latin typeface="Century Gothic" pitchFamily="34" charset="0"/>
              </a:rPr>
              <a:t> </a:t>
            </a:r>
            <a:r>
              <a:rPr lang="en-US" altLang="zh-CN" dirty="0">
                <a:latin typeface="Century Gothic" panose="020B0502020202020204" pitchFamily="34" charset="0"/>
              </a:rPr>
              <a:t>RT </a:t>
            </a:r>
            <a:r>
              <a:rPr lang="en-US" altLang="zh-CN" dirty="0" smtClean="0">
                <a:latin typeface="Century Gothic" panose="020B0502020202020204" pitchFamily="34" charset="0"/>
              </a:rPr>
              <a:t>16-19</a:t>
            </a:r>
            <a:endParaRPr lang="en-US" altLang="zh-CN" dirty="0">
              <a:latin typeface="Century Gothic" panose="020B0502020202020204" pitchFamily="34" charset="0"/>
            </a:endParaRPr>
          </a:p>
        </p:txBody>
      </p:sp>
    </p:spTree>
    <p:extLst>
      <p:ext uri="{BB962C8B-B14F-4D97-AF65-F5344CB8AC3E}">
        <p14:creationId xmlns:p14="http://schemas.microsoft.com/office/powerpoint/2010/main" val="1122061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0" y="470222"/>
            <a:ext cx="12192000" cy="67619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a:solidFill>
                  <a:schemeClr val="accent1">
                    <a:lumMod val="50000"/>
                  </a:schemeClr>
                </a:solidFill>
                <a:ea typeface="黑体" pitchFamily="49" charset="-122"/>
              </a:rPr>
              <a:t>RT360 </a:t>
            </a:r>
            <a:r>
              <a:rPr lang="en-US" altLang="zh-CN" sz="2800" b="0" dirty="0" smtClean="0">
                <a:solidFill>
                  <a:schemeClr val="accent1">
                    <a:lumMod val="50000"/>
                  </a:schemeClr>
                </a:solidFill>
                <a:ea typeface="黑体" pitchFamily="49" charset="-122"/>
              </a:rPr>
              <a:t>series</a:t>
            </a:r>
            <a:r>
              <a:rPr lang="en-US" altLang="zh-CN" sz="2800" b="0" dirty="0" smtClean="0">
                <a:solidFill>
                  <a:schemeClr val="accent1">
                    <a:lumMod val="50000"/>
                  </a:schemeClr>
                </a:solidFill>
              </a:rPr>
              <a:t> </a:t>
            </a:r>
            <a:r>
              <a:rPr lang="en-US" altLang="zh-CN" sz="2800" b="0" dirty="0" smtClean="0">
                <a:solidFill>
                  <a:schemeClr val="accent1">
                    <a:lumMod val="50000"/>
                  </a:schemeClr>
                </a:solidFill>
                <a:ea typeface="黑体" pitchFamily="49" charset="-122"/>
              </a:rPr>
              <a:t>success story</a:t>
            </a:r>
            <a:endParaRPr lang="en-US" sz="2800" b="0" dirty="0">
              <a:solidFill>
                <a:schemeClr val="accent1">
                  <a:lumMod val="50000"/>
                </a:schemeClr>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6186" y="1245476"/>
            <a:ext cx="3772172" cy="2155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0591" y="3862142"/>
            <a:ext cx="3883907" cy="1859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6186" y="3862142"/>
            <a:ext cx="3772172" cy="1859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p:nvPr/>
        </p:nvSpPr>
        <p:spPr>
          <a:xfrm>
            <a:off x="940431" y="1429224"/>
            <a:ext cx="5401995" cy="1338828"/>
          </a:xfrm>
          <a:prstGeom prst="rect">
            <a:avLst/>
          </a:prstGeom>
        </p:spPr>
        <p:txBody>
          <a:bodyPr wrap="square">
            <a:spAutoFit/>
          </a:bodyPr>
          <a:lstStyle/>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Country: </a:t>
            </a:r>
            <a:r>
              <a:rPr lang="en-US" altLang="zh-CN" dirty="0" smtClean="0">
                <a:latin typeface="Century Gothic" pitchFamily="34" charset="0"/>
                <a:ea typeface="黑体" pitchFamily="49" charset="-122"/>
              </a:rPr>
              <a:t>China</a:t>
            </a: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 </a:t>
            </a:r>
            <a:r>
              <a:rPr lang="en-SG" altLang="zh-TW" b="1" dirty="0" smtClean="0">
                <a:latin typeface="Century Gothic" pitchFamily="34" charset="0"/>
              </a:rPr>
              <a:t>:</a:t>
            </a:r>
            <a:r>
              <a:rPr lang="en-US" altLang="zh-CN" dirty="0"/>
              <a:t> </a:t>
            </a:r>
            <a:r>
              <a:rPr lang="en-US" altLang="zh-CN" dirty="0">
                <a:latin typeface="Century Gothic" pitchFamily="34" charset="0"/>
              </a:rPr>
              <a:t>Rail transit gate control </a:t>
            </a:r>
            <a:r>
              <a:rPr lang="en-US" altLang="zh-CN" dirty="0" smtClean="0">
                <a:latin typeface="Century Gothic" panose="020B0502020202020204" pitchFamily="34" charset="0"/>
              </a:rPr>
              <a:t>system</a:t>
            </a:r>
          </a:p>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Product:</a:t>
            </a:r>
            <a:r>
              <a:rPr lang="en-SG" altLang="zh-TW" b="1" dirty="0" smtClean="0">
                <a:latin typeface="Century Gothic" pitchFamily="34" charset="0"/>
              </a:rPr>
              <a:t> </a:t>
            </a:r>
            <a:r>
              <a:rPr lang="en-SG" altLang="zh-TW" dirty="0" smtClean="0">
                <a:latin typeface="Century Gothic" pitchFamily="34" charset="0"/>
              </a:rPr>
              <a:t>RT </a:t>
            </a:r>
            <a:r>
              <a:rPr lang="en-US" altLang="zh-CN" dirty="0" smtClean="0">
                <a:latin typeface="Century Gothic" pitchFamily="34" charset="0"/>
              </a:rPr>
              <a:t>series</a:t>
            </a:r>
            <a:endParaRPr lang="en-SG" altLang="zh-TW" dirty="0">
              <a:latin typeface="Century Gothic" pitchFamily="34" charset="0"/>
              <a:ea typeface="黑体" pitchFamily="49" charset="-122"/>
            </a:endParaRPr>
          </a:p>
        </p:txBody>
      </p:sp>
    </p:spTree>
    <p:extLst>
      <p:ext uri="{BB962C8B-B14F-4D97-AF65-F5344CB8AC3E}">
        <p14:creationId xmlns:p14="http://schemas.microsoft.com/office/powerpoint/2010/main" val="3084213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0" y="470222"/>
            <a:ext cx="12192000" cy="67619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a:solidFill>
                  <a:schemeClr val="accent1">
                    <a:lumMod val="50000"/>
                  </a:schemeClr>
                </a:solidFill>
                <a:ea typeface="黑体" pitchFamily="49" charset="-122"/>
              </a:rPr>
              <a:t>RT360 </a:t>
            </a:r>
            <a:r>
              <a:rPr lang="en-US" altLang="zh-CN" sz="2800" b="0" dirty="0" smtClean="0">
                <a:solidFill>
                  <a:schemeClr val="accent1">
                    <a:lumMod val="50000"/>
                  </a:schemeClr>
                </a:solidFill>
                <a:ea typeface="黑体" pitchFamily="49" charset="-122"/>
              </a:rPr>
              <a:t>series</a:t>
            </a:r>
            <a:r>
              <a:rPr lang="en-US" altLang="zh-CN" sz="2800" b="0" dirty="0" smtClean="0">
                <a:solidFill>
                  <a:schemeClr val="accent1">
                    <a:lumMod val="50000"/>
                  </a:schemeClr>
                </a:solidFill>
              </a:rPr>
              <a:t> </a:t>
            </a:r>
            <a:r>
              <a:rPr lang="en-US" altLang="zh-CN" sz="2800" b="0" dirty="0" smtClean="0">
                <a:solidFill>
                  <a:schemeClr val="accent1">
                    <a:lumMod val="50000"/>
                  </a:schemeClr>
                </a:solidFill>
                <a:ea typeface="黑体" pitchFamily="49" charset="-122"/>
              </a:rPr>
              <a:t>success story</a:t>
            </a:r>
            <a:endParaRPr lang="en-US" sz="2800" b="0" dirty="0">
              <a:solidFill>
                <a:schemeClr val="accent1">
                  <a:lumMod val="50000"/>
                </a:schemeClr>
              </a:solidFill>
            </a:endParaRPr>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6410" y="3838468"/>
            <a:ext cx="4262180" cy="2235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902" y="1335941"/>
            <a:ext cx="2850281" cy="223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0901" y="3838468"/>
            <a:ext cx="2850281" cy="2235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p:nvPr/>
        </p:nvSpPr>
        <p:spPr>
          <a:xfrm>
            <a:off x="940431" y="1524917"/>
            <a:ext cx="6130220" cy="1338828"/>
          </a:xfrm>
          <a:prstGeom prst="rect">
            <a:avLst/>
          </a:prstGeom>
        </p:spPr>
        <p:txBody>
          <a:bodyPr wrap="square">
            <a:spAutoFit/>
          </a:bodyPr>
          <a:lstStyle/>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Country: </a:t>
            </a:r>
            <a:r>
              <a:rPr lang="en-US" altLang="zh-CN" dirty="0" smtClean="0">
                <a:latin typeface="Century Gothic" pitchFamily="34" charset="0"/>
                <a:ea typeface="黑体" pitchFamily="49" charset="-122"/>
              </a:rPr>
              <a:t>China</a:t>
            </a: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 </a:t>
            </a:r>
            <a:r>
              <a:rPr lang="en-SG" altLang="zh-TW" b="1" dirty="0" smtClean="0">
                <a:latin typeface="Century Gothic" pitchFamily="34" charset="0"/>
              </a:rPr>
              <a:t>:</a:t>
            </a:r>
            <a:r>
              <a:rPr lang="en-US" altLang="zh-CN" dirty="0"/>
              <a:t> </a:t>
            </a:r>
            <a:r>
              <a:rPr lang="en-US" altLang="zh-CN" dirty="0">
                <a:latin typeface="Century Gothic" pitchFamily="34" charset="0"/>
              </a:rPr>
              <a:t>The control system of maglev train</a:t>
            </a:r>
            <a:endParaRPr lang="en-US" altLang="zh-CN" dirty="0" smtClean="0">
              <a:latin typeface="Century Gothic" panose="020B0502020202020204" pitchFamily="34" charset="0"/>
            </a:endParaRPr>
          </a:p>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Product:</a:t>
            </a:r>
            <a:r>
              <a:rPr lang="en-SG" altLang="zh-TW" b="1" dirty="0" smtClean="0">
                <a:latin typeface="Century Gothic" pitchFamily="34" charset="0"/>
              </a:rPr>
              <a:t> </a:t>
            </a:r>
            <a:r>
              <a:rPr lang="en-SG" altLang="zh-TW" dirty="0">
                <a:latin typeface="Century Gothic" pitchFamily="34" charset="0"/>
              </a:rPr>
              <a:t>RT </a:t>
            </a:r>
            <a:r>
              <a:rPr lang="en-US" altLang="zh-CN" dirty="0">
                <a:latin typeface="Century Gothic" pitchFamily="34" charset="0"/>
              </a:rPr>
              <a:t>series</a:t>
            </a:r>
            <a:endParaRPr lang="en-SG" altLang="zh-TW" dirty="0">
              <a:latin typeface="Century Gothic" pitchFamily="34" charset="0"/>
              <a:ea typeface="黑体" pitchFamily="49" charset="-122"/>
            </a:endParaRPr>
          </a:p>
        </p:txBody>
      </p:sp>
    </p:spTree>
    <p:extLst>
      <p:ext uri="{BB962C8B-B14F-4D97-AF65-F5344CB8AC3E}">
        <p14:creationId xmlns:p14="http://schemas.microsoft.com/office/powerpoint/2010/main" val="3879355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0" y="470222"/>
            <a:ext cx="12192000" cy="67619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a:solidFill>
                  <a:schemeClr val="accent1">
                    <a:lumMod val="50000"/>
                  </a:schemeClr>
                </a:solidFill>
                <a:ea typeface="黑体" pitchFamily="49" charset="-122"/>
              </a:rPr>
              <a:t>RT360 </a:t>
            </a:r>
            <a:r>
              <a:rPr lang="en-US" altLang="zh-CN" sz="2800" b="0" dirty="0" smtClean="0">
                <a:solidFill>
                  <a:schemeClr val="accent1">
                    <a:lumMod val="50000"/>
                  </a:schemeClr>
                </a:solidFill>
                <a:ea typeface="黑体" pitchFamily="49" charset="-122"/>
              </a:rPr>
              <a:t>series</a:t>
            </a:r>
            <a:r>
              <a:rPr lang="en-US" altLang="zh-CN" sz="2800" b="0" dirty="0" smtClean="0">
                <a:solidFill>
                  <a:schemeClr val="accent1">
                    <a:lumMod val="50000"/>
                  </a:schemeClr>
                </a:solidFill>
              </a:rPr>
              <a:t> </a:t>
            </a:r>
            <a:r>
              <a:rPr lang="en-US" altLang="zh-CN" sz="2800" b="0" dirty="0" smtClean="0">
                <a:solidFill>
                  <a:schemeClr val="accent1">
                    <a:lumMod val="50000"/>
                  </a:schemeClr>
                </a:solidFill>
                <a:ea typeface="黑体" pitchFamily="49" charset="-122"/>
              </a:rPr>
              <a:t>success story</a:t>
            </a:r>
            <a:endParaRPr lang="en-US" sz="2800" b="0" dirty="0">
              <a:solidFill>
                <a:schemeClr val="accent1">
                  <a:lumMod val="50000"/>
                </a:schemeClr>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5476" y="3483738"/>
            <a:ext cx="5819830" cy="2604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9144" y="3483738"/>
            <a:ext cx="3856805" cy="2604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352" y="1662459"/>
            <a:ext cx="1805972" cy="153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p:nvPr/>
        </p:nvSpPr>
        <p:spPr>
          <a:xfrm>
            <a:off x="940431" y="1429224"/>
            <a:ext cx="6736276" cy="1338828"/>
          </a:xfrm>
          <a:prstGeom prst="rect">
            <a:avLst/>
          </a:prstGeom>
        </p:spPr>
        <p:txBody>
          <a:bodyPr wrap="square">
            <a:spAutoFit/>
          </a:bodyPr>
          <a:lstStyle/>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Country: </a:t>
            </a:r>
            <a:r>
              <a:rPr lang="en-US" altLang="zh-CN" dirty="0" smtClean="0">
                <a:latin typeface="Century Gothic" pitchFamily="34" charset="0"/>
                <a:ea typeface="黑体" pitchFamily="49" charset="-122"/>
              </a:rPr>
              <a:t>China</a:t>
            </a: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 </a:t>
            </a:r>
            <a:r>
              <a:rPr lang="en-SG" altLang="zh-TW" b="1" dirty="0" smtClean="0">
                <a:latin typeface="Century Gothic" pitchFamily="34" charset="0"/>
              </a:rPr>
              <a:t>:</a:t>
            </a:r>
            <a:r>
              <a:rPr lang="en-US" altLang="zh-CN" dirty="0"/>
              <a:t> </a:t>
            </a:r>
            <a:r>
              <a:rPr lang="en-US" altLang="zh-CN" dirty="0">
                <a:latin typeface="Century Gothic" pitchFamily="34" charset="0"/>
              </a:rPr>
              <a:t>EMU controller and smoke control </a:t>
            </a:r>
            <a:r>
              <a:rPr lang="en-US" altLang="zh-CN" dirty="0" smtClean="0">
                <a:latin typeface="Century Gothic" panose="020B0502020202020204" pitchFamily="34" charset="0"/>
              </a:rPr>
              <a:t>system</a:t>
            </a:r>
          </a:p>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Product:</a:t>
            </a:r>
            <a:r>
              <a:rPr lang="en-SG" altLang="zh-TW" b="1" dirty="0" smtClean="0">
                <a:latin typeface="Century Gothic" pitchFamily="34" charset="0"/>
              </a:rPr>
              <a:t> </a:t>
            </a:r>
            <a:r>
              <a:rPr lang="en-SG" altLang="zh-TW" dirty="0" smtClean="0">
                <a:latin typeface="Century Gothic" pitchFamily="34" charset="0"/>
              </a:rPr>
              <a:t>AEM</a:t>
            </a:r>
            <a:r>
              <a:rPr lang="en-SG" altLang="zh-TW" b="1" dirty="0" smtClean="0">
                <a:latin typeface="Century Gothic" pitchFamily="34" charset="0"/>
              </a:rPr>
              <a:t> </a:t>
            </a:r>
            <a:r>
              <a:rPr lang="en-SG" altLang="zh-TW" dirty="0" smtClean="0">
                <a:latin typeface="Century Gothic" pitchFamily="34" charset="0"/>
              </a:rPr>
              <a:t>&amp;</a:t>
            </a:r>
            <a:r>
              <a:rPr lang="en-SG" altLang="zh-TW" b="1" dirty="0" smtClean="0">
                <a:latin typeface="Century Gothic" pitchFamily="34" charset="0"/>
              </a:rPr>
              <a:t> </a:t>
            </a:r>
            <a:r>
              <a:rPr lang="en-SG" altLang="zh-TW" dirty="0" smtClean="0">
                <a:latin typeface="Century Gothic" pitchFamily="34" charset="0"/>
              </a:rPr>
              <a:t>RT </a:t>
            </a:r>
            <a:r>
              <a:rPr lang="en-US" altLang="zh-CN" dirty="0">
                <a:latin typeface="Century Gothic" pitchFamily="34" charset="0"/>
              </a:rPr>
              <a:t>series</a:t>
            </a:r>
            <a:endParaRPr lang="en-SG" altLang="zh-TW" dirty="0">
              <a:latin typeface="Century Gothic" pitchFamily="34" charset="0"/>
              <a:ea typeface="黑体" pitchFamily="49" charset="-122"/>
            </a:endParaRPr>
          </a:p>
        </p:txBody>
      </p:sp>
    </p:spTree>
    <p:extLst>
      <p:ext uri="{BB962C8B-B14F-4D97-AF65-F5344CB8AC3E}">
        <p14:creationId xmlns:p14="http://schemas.microsoft.com/office/powerpoint/2010/main" val="4042354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Placeholder 1"/>
          <p:cNvSpPr txBox="1">
            <a:spLocks/>
          </p:cNvSpPr>
          <p:nvPr/>
        </p:nvSpPr>
        <p:spPr>
          <a:xfrm>
            <a:off x="0" y="470222"/>
            <a:ext cx="12192000" cy="67619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a:solidFill>
                  <a:schemeClr val="accent1">
                    <a:lumMod val="50000"/>
                  </a:schemeClr>
                </a:solidFill>
                <a:ea typeface="黑体" pitchFamily="49" charset="-122"/>
              </a:rPr>
              <a:t>RT360 </a:t>
            </a:r>
            <a:r>
              <a:rPr lang="en-US" altLang="zh-CN" sz="2800" b="0" dirty="0" smtClean="0">
                <a:solidFill>
                  <a:schemeClr val="accent1">
                    <a:lumMod val="50000"/>
                  </a:schemeClr>
                </a:solidFill>
                <a:ea typeface="黑体" pitchFamily="49" charset="-122"/>
              </a:rPr>
              <a:t>series</a:t>
            </a:r>
            <a:r>
              <a:rPr lang="en-US" altLang="zh-CN" sz="2800" b="0" dirty="0" smtClean="0">
                <a:solidFill>
                  <a:schemeClr val="accent1">
                    <a:lumMod val="50000"/>
                  </a:schemeClr>
                </a:solidFill>
              </a:rPr>
              <a:t> </a:t>
            </a:r>
            <a:r>
              <a:rPr lang="en-US" altLang="zh-CN" sz="2800" b="0" dirty="0" smtClean="0">
                <a:solidFill>
                  <a:schemeClr val="accent1">
                    <a:lumMod val="50000"/>
                  </a:schemeClr>
                </a:solidFill>
                <a:ea typeface="黑体" pitchFamily="49" charset="-122"/>
              </a:rPr>
              <a:t>success story</a:t>
            </a:r>
            <a:endParaRPr lang="en-US" sz="2800" b="0" dirty="0">
              <a:solidFill>
                <a:schemeClr val="accent1">
                  <a:lumMod val="50000"/>
                </a:schemeClr>
              </a:solidFill>
            </a:endParaRPr>
          </a:p>
        </p:txBody>
      </p:sp>
      <p:sp>
        <p:nvSpPr>
          <p:cNvPr id="4" name="Rectangle 2"/>
          <p:cNvSpPr/>
          <p:nvPr/>
        </p:nvSpPr>
        <p:spPr>
          <a:xfrm>
            <a:off x="940431" y="1429224"/>
            <a:ext cx="6736276" cy="1338828"/>
          </a:xfrm>
          <a:prstGeom prst="rect">
            <a:avLst/>
          </a:prstGeom>
        </p:spPr>
        <p:txBody>
          <a:bodyPr wrap="square">
            <a:spAutoFit/>
          </a:bodyPr>
          <a:lstStyle/>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Country: </a:t>
            </a:r>
            <a:r>
              <a:rPr lang="en-US" altLang="zh-CN" dirty="0" smtClean="0">
                <a:latin typeface="Century Gothic" pitchFamily="34" charset="0"/>
                <a:ea typeface="黑体" pitchFamily="49" charset="-122"/>
              </a:rPr>
              <a:t>China</a:t>
            </a: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 </a:t>
            </a:r>
            <a:r>
              <a:rPr lang="en-SG" altLang="zh-TW" b="1" dirty="0" smtClean="0">
                <a:latin typeface="Century Gothic" pitchFamily="34" charset="0"/>
              </a:rPr>
              <a:t>:</a:t>
            </a:r>
            <a:r>
              <a:rPr lang="en-US" altLang="zh-CN" dirty="0"/>
              <a:t> </a:t>
            </a:r>
            <a:r>
              <a:rPr lang="en-US" altLang="zh-CN" dirty="0">
                <a:latin typeface="Century Gothic" panose="020B0502020202020204" pitchFamily="34" charset="0"/>
              </a:rPr>
              <a:t>Cable assembly on EV BUS </a:t>
            </a:r>
            <a:endParaRPr lang="en-US" altLang="zh-CN" dirty="0" smtClean="0">
              <a:latin typeface="Century Gothic" panose="020B0502020202020204" pitchFamily="34" charset="0"/>
            </a:endParaRPr>
          </a:p>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Product:</a:t>
            </a:r>
            <a:r>
              <a:rPr lang="en-SG" altLang="zh-TW" b="1" dirty="0" smtClean="0">
                <a:latin typeface="Century Gothic" pitchFamily="34" charset="0"/>
              </a:rPr>
              <a:t> </a:t>
            </a:r>
            <a:r>
              <a:rPr lang="en-SG" altLang="zh-TW" dirty="0" smtClean="0">
                <a:latin typeface="Century Gothic" pitchFamily="34" charset="0"/>
              </a:rPr>
              <a:t>RT </a:t>
            </a:r>
            <a:r>
              <a:rPr lang="en-US" altLang="zh-CN" dirty="0">
                <a:latin typeface="Century Gothic" pitchFamily="34" charset="0"/>
              </a:rPr>
              <a:t>series</a:t>
            </a:r>
            <a:endParaRPr lang="en-SG" altLang="zh-TW" dirty="0">
              <a:latin typeface="Century Gothic" pitchFamily="34" charset="0"/>
              <a:ea typeface="黑体" pitchFamily="49" charset="-122"/>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9595" y="3612981"/>
            <a:ext cx="1896040" cy="1799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9755" y="1594405"/>
            <a:ext cx="2185880" cy="1461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156" y="3499729"/>
            <a:ext cx="4736504" cy="2075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864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0" y="470222"/>
            <a:ext cx="12192000" cy="67619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a:solidFill>
                  <a:schemeClr val="accent1">
                    <a:lumMod val="50000"/>
                  </a:schemeClr>
                </a:solidFill>
                <a:ea typeface="黑体" pitchFamily="49" charset="-122"/>
              </a:rPr>
              <a:t>RT360 </a:t>
            </a:r>
            <a:r>
              <a:rPr lang="en-US" altLang="zh-CN" sz="2800" b="0" dirty="0" smtClean="0">
                <a:solidFill>
                  <a:schemeClr val="accent1">
                    <a:lumMod val="50000"/>
                  </a:schemeClr>
                </a:solidFill>
                <a:ea typeface="黑体" pitchFamily="49" charset="-122"/>
              </a:rPr>
              <a:t>series</a:t>
            </a:r>
            <a:r>
              <a:rPr lang="en-US" altLang="zh-CN" sz="2800" b="0" dirty="0" smtClean="0">
                <a:solidFill>
                  <a:schemeClr val="accent1">
                    <a:lumMod val="50000"/>
                  </a:schemeClr>
                </a:solidFill>
              </a:rPr>
              <a:t> </a:t>
            </a:r>
            <a:r>
              <a:rPr lang="en-US" altLang="zh-CN" sz="2800" b="0" dirty="0" smtClean="0">
                <a:solidFill>
                  <a:schemeClr val="accent1">
                    <a:lumMod val="50000"/>
                  </a:schemeClr>
                </a:solidFill>
                <a:ea typeface="黑体" pitchFamily="49" charset="-122"/>
              </a:rPr>
              <a:t>success story</a:t>
            </a:r>
            <a:endParaRPr lang="en-US" sz="2800" b="0" dirty="0">
              <a:solidFill>
                <a:schemeClr val="accent1">
                  <a:lumMod val="50000"/>
                </a:schemeClr>
              </a:solidFill>
            </a:endParaRPr>
          </a:p>
        </p:txBody>
      </p:sp>
      <p:pic>
        <p:nvPicPr>
          <p:cNvPr id="3" name="Picture 2" descr="C:\Users\winnie.chen.CATE-1\Desktop\b84da629eb19b2cba5f6ff342ba9b6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5476" y="1739208"/>
            <a:ext cx="2715734" cy="36209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788729">
            <a:off x="7835216" y="3779362"/>
            <a:ext cx="1309232" cy="183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7403" y="4139165"/>
            <a:ext cx="1503236" cy="1113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4087" y="3857209"/>
            <a:ext cx="1866564" cy="131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p:nvPr/>
        </p:nvSpPr>
        <p:spPr>
          <a:xfrm>
            <a:off x="5204087" y="1726935"/>
            <a:ext cx="5401995" cy="1384995"/>
          </a:xfrm>
          <a:prstGeom prst="rect">
            <a:avLst/>
          </a:prstGeom>
        </p:spPr>
        <p:txBody>
          <a:bodyPr wrap="square">
            <a:spAutoFit/>
          </a:bodyPr>
          <a:lstStyle/>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Country: </a:t>
            </a:r>
            <a:r>
              <a:rPr lang="en-US" altLang="zh-CN" dirty="0" smtClean="0">
                <a:latin typeface="Century Gothic" pitchFamily="34" charset="0"/>
                <a:ea typeface="黑体" pitchFamily="49" charset="-122"/>
              </a:rPr>
              <a:t>China</a:t>
            </a: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 </a:t>
            </a:r>
            <a:r>
              <a:rPr lang="en-SG" altLang="zh-TW" b="1" dirty="0" smtClean="0">
                <a:latin typeface="Century Gothic" pitchFamily="34" charset="0"/>
              </a:rPr>
              <a:t>:</a:t>
            </a:r>
            <a:r>
              <a:rPr lang="en-SG" altLang="zh-TW" dirty="0" smtClean="0">
                <a:latin typeface="Century Gothic" pitchFamily="34" charset="0"/>
              </a:rPr>
              <a:t> </a:t>
            </a:r>
            <a:r>
              <a:rPr lang="en-US" altLang="zh-CN" dirty="0">
                <a:latin typeface="Century Gothic" pitchFamily="34" charset="0"/>
              </a:rPr>
              <a:t>Electric motor control system</a:t>
            </a:r>
            <a:endParaRPr lang="en-US" altLang="zh-CN" dirty="0" smtClean="0">
              <a:latin typeface="Century Gothic" panose="020B0502020202020204" pitchFamily="34" charset="0"/>
            </a:endParaRPr>
          </a:p>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Product:</a:t>
            </a:r>
            <a:r>
              <a:rPr lang="en-SG" altLang="zh-TW" b="1" dirty="0" smtClean="0">
                <a:latin typeface="Century Gothic" pitchFamily="34" charset="0"/>
              </a:rPr>
              <a:t> </a:t>
            </a:r>
            <a:r>
              <a:rPr lang="en-SG" altLang="zh-TW" dirty="0">
                <a:latin typeface="Century Gothic" pitchFamily="34" charset="0"/>
                <a:ea typeface="黑体" pitchFamily="49" charset="-122"/>
              </a:rPr>
              <a:t>RTHP0161P*, RTHP6161S*</a:t>
            </a:r>
          </a:p>
        </p:txBody>
      </p:sp>
    </p:spTree>
    <p:extLst>
      <p:ext uri="{BB962C8B-B14F-4D97-AF65-F5344CB8AC3E}">
        <p14:creationId xmlns:p14="http://schemas.microsoft.com/office/powerpoint/2010/main" val="1038834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0" y="470222"/>
            <a:ext cx="12192000" cy="67619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a:solidFill>
                  <a:schemeClr val="accent1">
                    <a:lumMod val="50000"/>
                  </a:schemeClr>
                </a:solidFill>
                <a:ea typeface="黑体" pitchFamily="49" charset="-122"/>
              </a:rPr>
              <a:t>RT360 </a:t>
            </a:r>
            <a:r>
              <a:rPr lang="en-US" altLang="zh-CN" sz="2800" b="0" dirty="0" smtClean="0">
                <a:solidFill>
                  <a:schemeClr val="accent1">
                    <a:lumMod val="50000"/>
                  </a:schemeClr>
                </a:solidFill>
                <a:ea typeface="黑体" pitchFamily="49" charset="-122"/>
              </a:rPr>
              <a:t>series</a:t>
            </a:r>
            <a:r>
              <a:rPr lang="en-US" altLang="zh-CN" sz="2800" b="0" dirty="0" smtClean="0">
                <a:solidFill>
                  <a:schemeClr val="accent1">
                    <a:lumMod val="50000"/>
                  </a:schemeClr>
                </a:solidFill>
              </a:rPr>
              <a:t> </a:t>
            </a:r>
            <a:r>
              <a:rPr lang="en-US" altLang="zh-CN" sz="2800" b="0" dirty="0" smtClean="0">
                <a:solidFill>
                  <a:schemeClr val="accent1">
                    <a:lumMod val="50000"/>
                  </a:schemeClr>
                </a:solidFill>
                <a:ea typeface="黑体" pitchFamily="49" charset="-122"/>
              </a:rPr>
              <a:t>success story</a:t>
            </a:r>
            <a:endParaRPr lang="en-US" sz="2800" b="0" dirty="0">
              <a:solidFill>
                <a:schemeClr val="accent1">
                  <a:lumMod val="50000"/>
                </a:schemeClr>
              </a:solidFill>
            </a:endParaRPr>
          </a:p>
        </p:txBody>
      </p:sp>
      <p:sp>
        <p:nvSpPr>
          <p:cNvPr id="3" name="Rectangle 2"/>
          <p:cNvSpPr/>
          <p:nvPr/>
        </p:nvSpPr>
        <p:spPr>
          <a:xfrm>
            <a:off x="7000740" y="1724670"/>
            <a:ext cx="3940164" cy="1338828"/>
          </a:xfrm>
          <a:prstGeom prst="rect">
            <a:avLst/>
          </a:prstGeom>
        </p:spPr>
        <p:txBody>
          <a:bodyPr wrap="square">
            <a:spAutoFit/>
          </a:bodyPr>
          <a:lstStyle/>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Country: </a:t>
            </a:r>
            <a:r>
              <a:rPr lang="en-US" altLang="zh-CN" dirty="0" smtClean="0">
                <a:latin typeface="Century Gothic" pitchFamily="34" charset="0"/>
                <a:ea typeface="黑体" pitchFamily="49" charset="-122"/>
              </a:rPr>
              <a:t>China</a:t>
            </a: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 </a:t>
            </a:r>
            <a:r>
              <a:rPr lang="en-SG" altLang="zh-TW" b="1" dirty="0" smtClean="0">
                <a:latin typeface="Century Gothic" pitchFamily="34" charset="0"/>
              </a:rPr>
              <a:t>:</a:t>
            </a:r>
            <a:r>
              <a:rPr lang="en-SG" altLang="zh-TW" dirty="0" smtClean="0">
                <a:latin typeface="Century Gothic" pitchFamily="34" charset="0"/>
              </a:rPr>
              <a:t> </a:t>
            </a:r>
            <a:r>
              <a:rPr lang="en-US" altLang="zh-CN" dirty="0" smtClean="0">
                <a:latin typeface="Century Gothic" pitchFamily="34" charset="0"/>
              </a:rPr>
              <a:t>Battery park</a:t>
            </a:r>
          </a:p>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Product:</a:t>
            </a:r>
            <a:r>
              <a:rPr lang="en-SG" altLang="zh-TW" b="1" dirty="0" smtClean="0">
                <a:latin typeface="Century Gothic" pitchFamily="34" charset="0"/>
              </a:rPr>
              <a:t> </a:t>
            </a:r>
            <a:r>
              <a:rPr lang="en-SG" altLang="zh-TW" dirty="0" smtClean="0">
                <a:latin typeface="Century Gothic" pitchFamily="34" charset="0"/>
                <a:ea typeface="黑体" pitchFamily="49" charset="-122"/>
              </a:rPr>
              <a:t>RTHP6161</a:t>
            </a:r>
            <a:endParaRPr lang="en-SG" altLang="zh-TW" dirty="0">
              <a:latin typeface="Century Gothic" pitchFamily="34" charset="0"/>
              <a:ea typeface="黑体" pitchFamily="49" charset="-122"/>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500" y="1700951"/>
            <a:ext cx="6013532" cy="3596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684" y="3985071"/>
            <a:ext cx="1866564" cy="131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3215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0" y="470222"/>
            <a:ext cx="12192000" cy="67619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a:solidFill>
                  <a:schemeClr val="accent1">
                    <a:lumMod val="50000"/>
                  </a:schemeClr>
                </a:solidFill>
                <a:ea typeface="黑体" pitchFamily="49" charset="-122"/>
              </a:rPr>
              <a:t>RT360 </a:t>
            </a:r>
            <a:r>
              <a:rPr lang="en-US" altLang="zh-CN" sz="2800" b="0" dirty="0" smtClean="0">
                <a:solidFill>
                  <a:schemeClr val="accent1">
                    <a:lumMod val="50000"/>
                  </a:schemeClr>
                </a:solidFill>
                <a:ea typeface="黑体" pitchFamily="49" charset="-122"/>
              </a:rPr>
              <a:t>series</a:t>
            </a:r>
            <a:r>
              <a:rPr lang="en-US" altLang="zh-CN" sz="2800" b="0" dirty="0" smtClean="0">
                <a:solidFill>
                  <a:schemeClr val="accent1">
                    <a:lumMod val="50000"/>
                  </a:schemeClr>
                </a:solidFill>
              </a:rPr>
              <a:t> </a:t>
            </a:r>
            <a:r>
              <a:rPr lang="en-US" altLang="zh-CN" sz="2800" b="0" dirty="0" smtClean="0">
                <a:solidFill>
                  <a:schemeClr val="accent1">
                    <a:lumMod val="50000"/>
                  </a:schemeClr>
                </a:solidFill>
                <a:ea typeface="黑体" pitchFamily="49" charset="-122"/>
              </a:rPr>
              <a:t>success story</a:t>
            </a:r>
            <a:endParaRPr lang="en-US" sz="2800" b="0" dirty="0">
              <a:solidFill>
                <a:schemeClr val="accent1">
                  <a:lumMod val="50000"/>
                </a:schemeClr>
              </a:solidFill>
            </a:endParaRPr>
          </a:p>
        </p:txBody>
      </p:sp>
      <p:sp>
        <p:nvSpPr>
          <p:cNvPr id="3" name="Rectangle 2"/>
          <p:cNvSpPr/>
          <p:nvPr/>
        </p:nvSpPr>
        <p:spPr>
          <a:xfrm>
            <a:off x="5204087" y="1726935"/>
            <a:ext cx="5401995" cy="1338828"/>
          </a:xfrm>
          <a:prstGeom prst="rect">
            <a:avLst/>
          </a:prstGeom>
        </p:spPr>
        <p:txBody>
          <a:bodyPr wrap="square">
            <a:spAutoFit/>
          </a:bodyPr>
          <a:lstStyle/>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Country: </a:t>
            </a:r>
            <a:r>
              <a:rPr lang="en-US" altLang="zh-CN" dirty="0" smtClean="0">
                <a:latin typeface="Century Gothic" pitchFamily="34" charset="0"/>
                <a:ea typeface="黑体" pitchFamily="49" charset="-122"/>
              </a:rPr>
              <a:t>China</a:t>
            </a: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 </a:t>
            </a:r>
            <a:r>
              <a:rPr lang="en-SG" altLang="zh-TW" b="1" dirty="0" smtClean="0">
                <a:latin typeface="Century Gothic" pitchFamily="34" charset="0"/>
              </a:rPr>
              <a:t>:</a:t>
            </a:r>
            <a:r>
              <a:rPr lang="en-SG" altLang="zh-TW" dirty="0" smtClean="0">
                <a:latin typeface="Century Gothic" pitchFamily="34" charset="0"/>
              </a:rPr>
              <a:t> </a:t>
            </a:r>
            <a:r>
              <a:rPr lang="en-US" altLang="zh-TW" dirty="0">
                <a:latin typeface="Century Gothic" pitchFamily="34" charset="0"/>
              </a:rPr>
              <a:t>H</a:t>
            </a:r>
            <a:r>
              <a:rPr lang="en-US" altLang="zh-CN" dirty="0" smtClean="0">
                <a:latin typeface="Century Gothic" pitchFamily="34" charset="0"/>
              </a:rPr>
              <a:t>igh-voltage board</a:t>
            </a:r>
          </a:p>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Product:</a:t>
            </a:r>
            <a:r>
              <a:rPr lang="en-SG" altLang="zh-TW" b="1" dirty="0" smtClean="0">
                <a:latin typeface="Century Gothic" pitchFamily="34" charset="0"/>
              </a:rPr>
              <a:t> </a:t>
            </a:r>
            <a:r>
              <a:rPr lang="en-SG" altLang="zh-TW" dirty="0" smtClean="0">
                <a:latin typeface="Century Gothic" pitchFamily="34" charset="0"/>
                <a:ea typeface="黑体" pitchFamily="49" charset="-122"/>
              </a:rPr>
              <a:t>RTHP16-1/RT-1619/RT-164/RT-144</a:t>
            </a:r>
            <a:endParaRPr lang="en-SG" altLang="zh-TW" dirty="0">
              <a:latin typeface="Century Gothic" pitchFamily="34" charset="0"/>
              <a:ea typeface="黑体" pitchFamily="49" charset="-122"/>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992" y="1485711"/>
            <a:ext cx="4033360" cy="2264887"/>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992" y="3883936"/>
            <a:ext cx="4033360" cy="2264886"/>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0304" y="3883936"/>
            <a:ext cx="4033359" cy="2264886"/>
          </a:xfrm>
          <a:prstGeom prst="rect">
            <a:avLst/>
          </a:prstGeom>
        </p:spPr>
      </p:pic>
    </p:spTree>
    <p:extLst>
      <p:ext uri="{BB962C8B-B14F-4D97-AF65-F5344CB8AC3E}">
        <p14:creationId xmlns:p14="http://schemas.microsoft.com/office/powerpoint/2010/main" val="1104269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211" y="2521910"/>
            <a:ext cx="2629408" cy="3752379"/>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1650" y="2858721"/>
            <a:ext cx="4144172" cy="2473309"/>
          </a:xfrm>
          <a:prstGeom prst="rect">
            <a:avLst/>
          </a:prstGeom>
        </p:spPr>
      </p:pic>
      <p:sp>
        <p:nvSpPr>
          <p:cNvPr id="4" name="Title Placeholder 1"/>
          <p:cNvSpPr txBox="1">
            <a:spLocks/>
          </p:cNvSpPr>
          <p:nvPr/>
        </p:nvSpPr>
        <p:spPr>
          <a:xfrm>
            <a:off x="0" y="470222"/>
            <a:ext cx="12192000" cy="67619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a:solidFill>
                  <a:schemeClr val="accent1">
                    <a:lumMod val="50000"/>
                  </a:schemeClr>
                </a:solidFill>
                <a:ea typeface="黑体" pitchFamily="49" charset="-122"/>
              </a:rPr>
              <a:t>RT360 </a:t>
            </a:r>
            <a:r>
              <a:rPr lang="en-US" altLang="zh-CN" sz="2800" b="0" dirty="0" smtClean="0">
                <a:solidFill>
                  <a:schemeClr val="accent1">
                    <a:lumMod val="50000"/>
                  </a:schemeClr>
                </a:solidFill>
                <a:ea typeface="黑体" pitchFamily="49" charset="-122"/>
              </a:rPr>
              <a:t>series</a:t>
            </a:r>
            <a:r>
              <a:rPr lang="en-US" altLang="zh-CN" sz="2800" b="0" dirty="0" smtClean="0">
                <a:solidFill>
                  <a:schemeClr val="accent1">
                    <a:lumMod val="50000"/>
                  </a:schemeClr>
                </a:solidFill>
              </a:rPr>
              <a:t> </a:t>
            </a:r>
            <a:r>
              <a:rPr lang="en-US" altLang="zh-CN" sz="2800" b="0" dirty="0" smtClean="0">
                <a:solidFill>
                  <a:schemeClr val="accent1">
                    <a:lumMod val="50000"/>
                  </a:schemeClr>
                </a:solidFill>
                <a:ea typeface="黑体" pitchFamily="49" charset="-122"/>
              </a:rPr>
              <a:t>success story</a:t>
            </a:r>
            <a:endParaRPr lang="en-US" sz="2800" b="0" dirty="0">
              <a:solidFill>
                <a:schemeClr val="accent1">
                  <a:lumMod val="50000"/>
                </a:schemeClr>
              </a:solidFill>
            </a:endParaRPr>
          </a:p>
        </p:txBody>
      </p:sp>
      <p:sp>
        <p:nvSpPr>
          <p:cNvPr id="5" name="Rectangle 2"/>
          <p:cNvSpPr/>
          <p:nvPr/>
        </p:nvSpPr>
        <p:spPr>
          <a:xfrm>
            <a:off x="729447" y="1071981"/>
            <a:ext cx="5401995" cy="1338828"/>
          </a:xfrm>
          <a:prstGeom prst="rect">
            <a:avLst/>
          </a:prstGeom>
        </p:spPr>
        <p:txBody>
          <a:bodyPr wrap="square">
            <a:spAutoFit/>
          </a:bodyPr>
          <a:lstStyle/>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Country: </a:t>
            </a:r>
            <a:r>
              <a:rPr lang="en-US" altLang="zh-CN" dirty="0" smtClean="0">
                <a:latin typeface="Century Gothic" pitchFamily="34" charset="0"/>
                <a:ea typeface="黑体" pitchFamily="49" charset="-122"/>
              </a:rPr>
              <a:t>China</a:t>
            </a: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 </a:t>
            </a:r>
            <a:r>
              <a:rPr lang="en-SG" altLang="zh-TW" b="1" dirty="0" smtClean="0">
                <a:latin typeface="Century Gothic" pitchFamily="34" charset="0"/>
              </a:rPr>
              <a:t>:</a:t>
            </a:r>
            <a:r>
              <a:rPr lang="en-SG" altLang="zh-TW" dirty="0" smtClean="0">
                <a:latin typeface="Century Gothic" pitchFamily="34" charset="0"/>
              </a:rPr>
              <a:t> </a:t>
            </a:r>
            <a:r>
              <a:rPr lang="en-US" altLang="zh-TW" dirty="0" smtClean="0">
                <a:latin typeface="Century Gothic" pitchFamily="34" charset="0"/>
              </a:rPr>
              <a:t>Machine controller</a:t>
            </a:r>
            <a:endParaRPr lang="en-US" altLang="zh-CN" dirty="0" smtClean="0">
              <a:latin typeface="Century Gothic" pitchFamily="34" charset="0"/>
            </a:endParaRPr>
          </a:p>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Product:</a:t>
            </a:r>
            <a:r>
              <a:rPr lang="en-SG" altLang="zh-TW" b="1" dirty="0" smtClean="0">
                <a:latin typeface="Century Gothic" pitchFamily="34" charset="0"/>
              </a:rPr>
              <a:t> </a:t>
            </a:r>
            <a:r>
              <a:rPr lang="en-SG" altLang="zh-TW" dirty="0" smtClean="0">
                <a:latin typeface="Century Gothic" pitchFamily="34" charset="0"/>
                <a:ea typeface="黑体" pitchFamily="49" charset="-122"/>
              </a:rPr>
              <a:t>RTHP16-1</a:t>
            </a:r>
            <a:endParaRPr lang="en-SG" altLang="zh-TW" dirty="0">
              <a:latin typeface="Century Gothic" pitchFamily="34" charset="0"/>
              <a:ea typeface="黑体" pitchFamily="49" charset="-122"/>
            </a:endParaRPr>
          </a:p>
        </p:txBody>
      </p:sp>
      <p:sp>
        <p:nvSpPr>
          <p:cNvPr id="6" name="Rectangle 2"/>
          <p:cNvSpPr/>
          <p:nvPr/>
        </p:nvSpPr>
        <p:spPr>
          <a:xfrm>
            <a:off x="6386589" y="1226376"/>
            <a:ext cx="5401995" cy="1338828"/>
          </a:xfrm>
          <a:prstGeom prst="rect">
            <a:avLst/>
          </a:prstGeom>
        </p:spPr>
        <p:txBody>
          <a:bodyPr wrap="square">
            <a:spAutoFit/>
          </a:bodyPr>
          <a:lstStyle/>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Country: </a:t>
            </a:r>
            <a:r>
              <a:rPr lang="en-US" altLang="zh-CN" dirty="0" smtClean="0">
                <a:latin typeface="Century Gothic" pitchFamily="34" charset="0"/>
                <a:ea typeface="黑体" pitchFamily="49" charset="-122"/>
              </a:rPr>
              <a:t>China</a:t>
            </a: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 </a:t>
            </a:r>
            <a:r>
              <a:rPr lang="en-SG" altLang="zh-TW" b="1" dirty="0" smtClean="0">
                <a:latin typeface="Century Gothic" pitchFamily="34" charset="0"/>
              </a:rPr>
              <a:t>:</a:t>
            </a:r>
            <a:r>
              <a:rPr lang="en-SG" altLang="zh-TW" dirty="0" smtClean="0">
                <a:latin typeface="Century Gothic" pitchFamily="34" charset="0"/>
              </a:rPr>
              <a:t> </a:t>
            </a:r>
            <a:r>
              <a:rPr lang="en-US" altLang="zh-TW" dirty="0" smtClean="0">
                <a:latin typeface="Century Gothic" pitchFamily="34" charset="0"/>
              </a:rPr>
              <a:t>Battery</a:t>
            </a:r>
            <a:endParaRPr lang="en-US" altLang="zh-CN" dirty="0" smtClean="0">
              <a:latin typeface="Century Gothic" pitchFamily="34" charset="0"/>
            </a:endParaRPr>
          </a:p>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Product:</a:t>
            </a:r>
            <a:r>
              <a:rPr lang="en-SG" altLang="zh-TW" b="1" dirty="0" smtClean="0">
                <a:latin typeface="Century Gothic" pitchFamily="34" charset="0"/>
              </a:rPr>
              <a:t> </a:t>
            </a:r>
            <a:r>
              <a:rPr lang="en-SG" altLang="zh-TW" dirty="0" smtClean="0">
                <a:latin typeface="Century Gothic" pitchFamily="34" charset="0"/>
                <a:ea typeface="黑体" pitchFamily="49" charset="-122"/>
              </a:rPr>
              <a:t>RTHP16-1</a:t>
            </a:r>
            <a:endParaRPr lang="en-SG" altLang="zh-TW" dirty="0">
              <a:latin typeface="Century Gothic" pitchFamily="34" charset="0"/>
              <a:ea typeface="黑体" pitchFamily="49" charset="-122"/>
            </a:endParaRPr>
          </a:p>
        </p:txBody>
      </p:sp>
    </p:spTree>
    <p:extLst>
      <p:ext uri="{BB962C8B-B14F-4D97-AF65-F5344CB8AC3E}">
        <p14:creationId xmlns:p14="http://schemas.microsoft.com/office/powerpoint/2010/main" val="329755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02997" y="1643321"/>
            <a:ext cx="3964003" cy="2640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796185" y="1643321"/>
            <a:ext cx="7122546" cy="2400657"/>
          </a:xfrm>
          <a:prstGeom prst="rect">
            <a:avLst/>
          </a:prstGeom>
          <a:noFill/>
          <a:ln>
            <a:noFill/>
            <a:prstDash val="dashDot"/>
          </a:ln>
        </p:spPr>
        <p:txBody>
          <a:bodyPr wrap="square" rtlCol="0">
            <a:spAutoFit/>
          </a:bodyPr>
          <a:lstStyle/>
          <a:p>
            <a:pPr>
              <a:lnSpc>
                <a:spcPct val="150000"/>
              </a:lnSpc>
            </a:pPr>
            <a:r>
              <a:rPr lang="en-US" altLang="zh-CN" sz="2000" b="1" dirty="0">
                <a:latin typeface="Century Gothic" pitchFamily="34" charset="0"/>
              </a:rPr>
              <a:t>Technical Data</a:t>
            </a:r>
          </a:p>
          <a:p>
            <a:pPr marL="228600" indent="-228600">
              <a:lnSpc>
                <a:spcPct val="150000"/>
              </a:lnSpc>
              <a:buFont typeface="Arial" panose="020B0604020202020204" pitchFamily="34" charset="0"/>
              <a:buChar char="•"/>
            </a:pPr>
            <a:r>
              <a:rPr lang="en-US" altLang="zh-CN" sz="1600" dirty="0" smtClean="0">
                <a:latin typeface="Century Gothic" panose="020B0502020202020204" pitchFamily="34" charset="0"/>
              </a:rPr>
              <a:t>Mated with MIL-C-26482 series connector</a:t>
            </a:r>
          </a:p>
          <a:p>
            <a:pPr marL="228600" indent="-228600">
              <a:lnSpc>
                <a:spcPct val="150000"/>
              </a:lnSpc>
              <a:buFont typeface="Arial" panose="020B0604020202020204" pitchFamily="34" charset="0"/>
              <a:buChar char="•"/>
            </a:pPr>
            <a:r>
              <a:rPr lang="en-US" altLang="zh-CN" sz="1600" dirty="0" smtClean="0">
                <a:latin typeface="Century Gothic" panose="020B0502020202020204" pitchFamily="34" charset="0"/>
              </a:rPr>
              <a:t>5 shell sizes &amp; 5 insert configurations</a:t>
            </a:r>
          </a:p>
          <a:p>
            <a:pPr marL="228600" indent="-228600">
              <a:lnSpc>
                <a:spcPct val="150000"/>
              </a:lnSpc>
              <a:buFont typeface="Arial" panose="020B0604020202020204" pitchFamily="34" charset="0"/>
              <a:buChar char="•"/>
            </a:pPr>
            <a:r>
              <a:rPr lang="en-US" altLang="zh-CN" sz="1600" dirty="0" smtClean="0">
                <a:latin typeface="Century Gothic" panose="020B0502020202020204" pitchFamily="34" charset="0"/>
              </a:rPr>
              <a:t>High density arrangements from 6~32 contacts. </a:t>
            </a:r>
            <a:endParaRPr lang="zh-CN" altLang="en-US" sz="1600" dirty="0">
              <a:latin typeface="Century Gothic" pitchFamily="34" charset="0"/>
            </a:endParaRPr>
          </a:p>
          <a:p>
            <a:pPr marL="228600" indent="-228600">
              <a:lnSpc>
                <a:spcPct val="150000"/>
              </a:lnSpc>
              <a:spcBef>
                <a:spcPts val="0"/>
              </a:spcBef>
              <a:buFont typeface="Arial" panose="020B0604020202020204" pitchFamily="34" charset="0"/>
              <a:buChar char="•"/>
            </a:pPr>
            <a:r>
              <a:rPr lang="en-US" altLang="zh-CN" sz="1600" dirty="0" smtClean="0">
                <a:latin typeface="Century Gothic" pitchFamily="34" charset="0"/>
              </a:rPr>
              <a:t>20</a:t>
            </a:r>
            <a:r>
              <a:rPr lang="zh-CN" altLang="en-US" sz="1600" dirty="0" smtClean="0">
                <a:latin typeface="Century Gothic" pitchFamily="34" charset="0"/>
              </a:rPr>
              <a:t> </a:t>
            </a:r>
            <a:r>
              <a:rPr lang="en-US" altLang="zh-CN" sz="1600" dirty="0">
                <a:latin typeface="Century Gothic" pitchFamily="34" charset="0"/>
              </a:rPr>
              <a:t>contact size, </a:t>
            </a:r>
            <a:r>
              <a:rPr lang="en-US" altLang="zh-CN" sz="1600" dirty="0" smtClean="0">
                <a:latin typeface="Century Gothic" pitchFamily="34" charset="0"/>
              </a:rPr>
              <a:t>Rated voltage 250V </a:t>
            </a:r>
            <a:r>
              <a:rPr lang="en-US" altLang="zh-CN" sz="1600" dirty="0">
                <a:latin typeface="Century Gothic" pitchFamily="34" charset="0"/>
              </a:rPr>
              <a:t>AC/DC, </a:t>
            </a:r>
            <a:r>
              <a:rPr lang="en-US" altLang="zh-CN" sz="1600" dirty="0" smtClean="0">
                <a:latin typeface="Century Gothic" pitchFamily="34" charset="0"/>
              </a:rPr>
              <a:t>Rated current 7.5A(machined</a:t>
            </a:r>
            <a:r>
              <a:rPr lang="en-US" altLang="zh-CN" sz="1600" dirty="0">
                <a:latin typeface="Century Gothic" pitchFamily="34" charset="0"/>
              </a:rPr>
              <a:t>), 5A(stamped &amp; </a:t>
            </a:r>
            <a:r>
              <a:rPr lang="en-US" altLang="zh-CN" sz="1600" dirty="0" smtClean="0">
                <a:latin typeface="Century Gothic" pitchFamily="34" charset="0"/>
              </a:rPr>
              <a:t>formed), 20~30AWG</a:t>
            </a:r>
            <a:endParaRPr lang="en-US" altLang="zh-CN" sz="1600" dirty="0">
              <a:latin typeface="Century Gothic" panose="020B0502020202020204" pitchFamily="34" charset="0"/>
            </a:endParaRPr>
          </a:p>
        </p:txBody>
      </p:sp>
      <p:sp>
        <p:nvSpPr>
          <p:cNvPr id="5" name="Title Placeholder 1"/>
          <p:cNvSpPr txBox="1">
            <a:spLocks/>
          </p:cNvSpPr>
          <p:nvPr/>
        </p:nvSpPr>
        <p:spPr>
          <a:xfrm>
            <a:off x="0" y="502878"/>
            <a:ext cx="12192000" cy="654344"/>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smtClean="0">
                <a:solidFill>
                  <a:schemeClr val="accent1">
                    <a:lumMod val="50000"/>
                  </a:schemeClr>
                </a:solidFill>
              </a:rPr>
              <a:t>RT0W Series</a:t>
            </a:r>
            <a:endParaRPr lang="en-US" sz="2000" b="0" dirty="0">
              <a:solidFill>
                <a:schemeClr val="accent1">
                  <a:lumMod val="50000"/>
                </a:schemeClr>
              </a:solidFill>
            </a:endParaRPr>
          </a:p>
        </p:txBody>
      </p:sp>
    </p:spTree>
    <p:extLst>
      <p:ext uri="{BB962C8B-B14F-4D97-AF65-F5344CB8AC3E}">
        <p14:creationId xmlns:p14="http://schemas.microsoft.com/office/powerpoint/2010/main" val="214134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645" y="2804538"/>
            <a:ext cx="2081738" cy="3235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598" y="2930197"/>
            <a:ext cx="3546462" cy="2771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Placeholder 1"/>
          <p:cNvSpPr txBox="1">
            <a:spLocks/>
          </p:cNvSpPr>
          <p:nvPr/>
        </p:nvSpPr>
        <p:spPr>
          <a:xfrm>
            <a:off x="0" y="470222"/>
            <a:ext cx="12192000" cy="67619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a:solidFill>
                  <a:schemeClr val="accent1">
                    <a:lumMod val="50000"/>
                  </a:schemeClr>
                </a:solidFill>
                <a:ea typeface="黑体" pitchFamily="49" charset="-122"/>
              </a:rPr>
              <a:t>RT360 </a:t>
            </a:r>
            <a:r>
              <a:rPr lang="en-US" altLang="zh-CN" sz="2800" b="0" dirty="0" smtClean="0">
                <a:solidFill>
                  <a:schemeClr val="accent1">
                    <a:lumMod val="50000"/>
                  </a:schemeClr>
                </a:solidFill>
                <a:ea typeface="黑体" pitchFamily="49" charset="-122"/>
              </a:rPr>
              <a:t>series</a:t>
            </a:r>
            <a:r>
              <a:rPr lang="en-US" altLang="zh-CN" sz="2800" b="0" dirty="0" smtClean="0">
                <a:solidFill>
                  <a:schemeClr val="accent1">
                    <a:lumMod val="50000"/>
                  </a:schemeClr>
                </a:solidFill>
              </a:rPr>
              <a:t> </a:t>
            </a:r>
            <a:r>
              <a:rPr lang="en-US" altLang="zh-CN" sz="2800" b="0" dirty="0" smtClean="0">
                <a:solidFill>
                  <a:schemeClr val="accent1">
                    <a:lumMod val="50000"/>
                  </a:schemeClr>
                </a:solidFill>
                <a:ea typeface="黑体" pitchFamily="49" charset="-122"/>
              </a:rPr>
              <a:t>success story</a:t>
            </a:r>
            <a:endParaRPr lang="en-US" sz="2800" b="0" dirty="0">
              <a:solidFill>
                <a:schemeClr val="accent1">
                  <a:lumMod val="50000"/>
                </a:schemeClr>
              </a:solidFill>
            </a:endParaRPr>
          </a:p>
        </p:txBody>
      </p:sp>
      <p:sp>
        <p:nvSpPr>
          <p:cNvPr id="5" name="Rectangle 2"/>
          <p:cNvSpPr/>
          <p:nvPr/>
        </p:nvSpPr>
        <p:spPr>
          <a:xfrm>
            <a:off x="729447" y="1071981"/>
            <a:ext cx="5401995" cy="1338828"/>
          </a:xfrm>
          <a:prstGeom prst="rect">
            <a:avLst/>
          </a:prstGeom>
        </p:spPr>
        <p:txBody>
          <a:bodyPr wrap="square">
            <a:spAutoFit/>
          </a:bodyPr>
          <a:lstStyle/>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Country: </a:t>
            </a:r>
            <a:r>
              <a:rPr lang="en-US" altLang="zh-CN" dirty="0" smtClean="0">
                <a:latin typeface="Century Gothic" pitchFamily="34" charset="0"/>
                <a:ea typeface="黑体" pitchFamily="49" charset="-122"/>
              </a:rPr>
              <a:t>China</a:t>
            </a: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 </a:t>
            </a:r>
            <a:r>
              <a:rPr lang="en-SG" altLang="zh-TW" b="1" dirty="0" smtClean="0">
                <a:latin typeface="Century Gothic" pitchFamily="34" charset="0"/>
              </a:rPr>
              <a:t>:</a:t>
            </a:r>
            <a:r>
              <a:rPr lang="en-SG" altLang="zh-TW" dirty="0" smtClean="0">
                <a:latin typeface="Century Gothic" pitchFamily="34" charset="0"/>
              </a:rPr>
              <a:t> </a:t>
            </a:r>
            <a:r>
              <a:rPr lang="en-US" altLang="zh-TW" dirty="0" smtClean="0">
                <a:latin typeface="Century Gothic" pitchFamily="34" charset="0"/>
              </a:rPr>
              <a:t>Robot wire harness</a:t>
            </a:r>
            <a:endParaRPr lang="en-US" altLang="zh-CN" dirty="0" smtClean="0">
              <a:latin typeface="Century Gothic" pitchFamily="34" charset="0"/>
            </a:endParaRPr>
          </a:p>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Product:</a:t>
            </a:r>
            <a:r>
              <a:rPr lang="en-SG" altLang="zh-TW" b="1" dirty="0" smtClean="0">
                <a:latin typeface="Century Gothic" pitchFamily="34" charset="0"/>
              </a:rPr>
              <a:t> </a:t>
            </a:r>
            <a:r>
              <a:rPr lang="en-SG" altLang="zh-TW" dirty="0" smtClean="0">
                <a:latin typeface="Century Gothic" pitchFamily="34" charset="0"/>
                <a:ea typeface="黑体" pitchFamily="49" charset="-122"/>
              </a:rPr>
              <a:t>RT </a:t>
            </a:r>
            <a:r>
              <a:rPr lang="en-US" altLang="zh-CN" dirty="0" smtClean="0">
                <a:latin typeface="Century Gothic" pitchFamily="34" charset="0"/>
                <a:ea typeface="黑体" pitchFamily="49" charset="-122"/>
              </a:rPr>
              <a:t>series</a:t>
            </a:r>
            <a:endParaRPr lang="en-SG" altLang="zh-TW" dirty="0">
              <a:latin typeface="Century Gothic" pitchFamily="34" charset="0"/>
              <a:ea typeface="黑体" pitchFamily="49" charset="-122"/>
            </a:endParaRPr>
          </a:p>
        </p:txBody>
      </p:sp>
      <p:sp>
        <p:nvSpPr>
          <p:cNvPr id="6" name="Rectangle 2"/>
          <p:cNvSpPr/>
          <p:nvPr/>
        </p:nvSpPr>
        <p:spPr>
          <a:xfrm>
            <a:off x="6386589" y="1226376"/>
            <a:ext cx="5401995" cy="1338828"/>
          </a:xfrm>
          <a:prstGeom prst="rect">
            <a:avLst/>
          </a:prstGeom>
        </p:spPr>
        <p:txBody>
          <a:bodyPr wrap="square">
            <a:spAutoFit/>
          </a:bodyPr>
          <a:lstStyle/>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Country: </a:t>
            </a:r>
            <a:r>
              <a:rPr lang="en-US" altLang="zh-CN" dirty="0" smtClean="0">
                <a:latin typeface="Century Gothic" pitchFamily="34" charset="0"/>
                <a:ea typeface="黑体" pitchFamily="49" charset="-122"/>
              </a:rPr>
              <a:t>China</a:t>
            </a: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 </a:t>
            </a:r>
            <a:r>
              <a:rPr lang="en-SG" altLang="zh-TW" b="1" dirty="0" smtClean="0">
                <a:latin typeface="Century Gothic" pitchFamily="34" charset="0"/>
              </a:rPr>
              <a:t>:</a:t>
            </a:r>
            <a:r>
              <a:rPr lang="en-SG" altLang="zh-TW" dirty="0" smtClean="0">
                <a:latin typeface="Century Gothic" pitchFamily="34" charset="0"/>
              </a:rPr>
              <a:t> </a:t>
            </a:r>
            <a:r>
              <a:rPr lang="en-US" altLang="zh-TW" dirty="0" smtClean="0">
                <a:latin typeface="Century Gothic" pitchFamily="34" charset="0"/>
              </a:rPr>
              <a:t>R</a:t>
            </a:r>
            <a:r>
              <a:rPr lang="en-US" altLang="zh-CN" dirty="0" smtClean="0">
                <a:latin typeface="Century Gothic" pitchFamily="34" charset="0"/>
              </a:rPr>
              <a:t>obot</a:t>
            </a:r>
          </a:p>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Product:</a:t>
            </a:r>
            <a:r>
              <a:rPr lang="en-SG" altLang="zh-TW" b="1" dirty="0" smtClean="0">
                <a:latin typeface="Century Gothic" pitchFamily="34" charset="0"/>
              </a:rPr>
              <a:t> </a:t>
            </a:r>
            <a:r>
              <a:rPr lang="en-SG" altLang="zh-TW" dirty="0" smtClean="0">
                <a:latin typeface="Century Gothic" pitchFamily="34" charset="0"/>
                <a:ea typeface="黑体" pitchFamily="49" charset="-122"/>
              </a:rPr>
              <a:t>RT </a:t>
            </a:r>
            <a:r>
              <a:rPr lang="en-US" altLang="zh-CN" dirty="0" smtClean="0">
                <a:latin typeface="Century Gothic" pitchFamily="34" charset="0"/>
                <a:ea typeface="黑体" pitchFamily="49" charset="-122"/>
              </a:rPr>
              <a:t>series</a:t>
            </a:r>
            <a:endParaRPr lang="en-SG" altLang="zh-TW" dirty="0">
              <a:latin typeface="Century Gothic" pitchFamily="34" charset="0"/>
              <a:ea typeface="黑体" pitchFamily="49" charset="-122"/>
            </a:endParaRPr>
          </a:p>
        </p:txBody>
      </p:sp>
    </p:spTree>
    <p:extLst>
      <p:ext uri="{BB962C8B-B14F-4D97-AF65-F5344CB8AC3E}">
        <p14:creationId xmlns:p14="http://schemas.microsoft.com/office/powerpoint/2010/main" val="35225364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135" b="11137"/>
          <a:stretch/>
        </p:blipFill>
        <p:spPr>
          <a:xfrm>
            <a:off x="1638124" y="1509390"/>
            <a:ext cx="4369125" cy="2001869"/>
          </a:xfrm>
          <a:prstGeom prst="rect">
            <a:avLst/>
          </a:prstGeom>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5673" y="3210876"/>
            <a:ext cx="9190514" cy="299947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554349" y="1512032"/>
            <a:ext cx="6315490" cy="1338828"/>
          </a:xfrm>
          <a:prstGeom prst="rect">
            <a:avLst/>
          </a:prstGeom>
        </p:spPr>
        <p:txBody>
          <a:bodyPr wrap="square">
            <a:spAutoFit/>
          </a:bodyPr>
          <a:lstStyle/>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C</a:t>
            </a:r>
            <a:r>
              <a:rPr lang="en-US" altLang="zh-CN" b="1" dirty="0" smtClean="0">
                <a:latin typeface="Century Gothic" pitchFamily="34" charset="0"/>
                <a:ea typeface="黑体" pitchFamily="49" charset="-122"/>
              </a:rPr>
              <a:t>ountry: </a:t>
            </a:r>
            <a:r>
              <a:rPr lang="en-US" altLang="zh-CN" dirty="0" smtClean="0">
                <a:latin typeface="Century Gothic" pitchFamily="34" charset="0"/>
                <a:ea typeface="黑体" pitchFamily="49" charset="-122"/>
              </a:rPr>
              <a:t>China</a:t>
            </a:r>
            <a:endParaRPr lang="en-SG" altLang="zh-TW" dirty="0">
              <a:latin typeface="Century Gothic"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a:t>
            </a:r>
            <a:r>
              <a:rPr lang="en-SG" altLang="zh-TW" b="1" dirty="0" smtClean="0">
                <a:latin typeface="Century Gothic" pitchFamily="34" charset="0"/>
              </a:rPr>
              <a:t>:</a:t>
            </a:r>
            <a:r>
              <a:rPr lang="en-SG" altLang="zh-TW" dirty="0" smtClean="0">
                <a:latin typeface="Century Gothic" pitchFamily="34" charset="0"/>
              </a:rPr>
              <a:t>  Automotive Monitoring Systems</a:t>
            </a:r>
            <a:endParaRPr lang="en-US" altLang="zh-CN" dirty="0" smtClean="0">
              <a:latin typeface="Century Gothic" pitchFamily="34" charset="0"/>
              <a:ea typeface="黑体" pitchFamily="49" charset="-122"/>
            </a:endParaRPr>
          </a:p>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Product</a:t>
            </a:r>
            <a:r>
              <a:rPr lang="en-SG" altLang="zh-TW" b="1" dirty="0" smtClean="0">
                <a:latin typeface="Century Gothic" pitchFamily="34" charset="0"/>
              </a:rPr>
              <a:t>: </a:t>
            </a:r>
            <a:r>
              <a:rPr lang="en-SG" altLang="zh-TW" dirty="0" smtClean="0">
                <a:latin typeface="Century Gothic" pitchFamily="34" charset="0"/>
              </a:rPr>
              <a:t>RTS 14-12 </a:t>
            </a:r>
            <a:endParaRPr lang="en-SG" altLang="zh-TW" dirty="0">
              <a:latin typeface="Century Gothic" pitchFamily="34" charset="0"/>
            </a:endParaRPr>
          </a:p>
        </p:txBody>
      </p:sp>
      <p:sp>
        <p:nvSpPr>
          <p:cNvPr id="6" name="Title Placeholder 1"/>
          <p:cNvSpPr txBox="1">
            <a:spLocks/>
          </p:cNvSpPr>
          <p:nvPr/>
        </p:nvSpPr>
        <p:spPr>
          <a:xfrm>
            <a:off x="0" y="470222"/>
            <a:ext cx="12192000" cy="67619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smtClean="0">
                <a:solidFill>
                  <a:schemeClr val="accent1">
                    <a:lumMod val="50000"/>
                  </a:schemeClr>
                </a:solidFill>
                <a:ea typeface="黑体" pitchFamily="49" charset="-122"/>
              </a:rPr>
              <a:t>RTS series</a:t>
            </a:r>
            <a:r>
              <a:rPr lang="en-US" altLang="zh-CN" sz="2800" b="0" dirty="0" smtClean="0">
                <a:solidFill>
                  <a:schemeClr val="accent1">
                    <a:lumMod val="50000"/>
                  </a:schemeClr>
                </a:solidFill>
              </a:rPr>
              <a:t> </a:t>
            </a:r>
            <a:r>
              <a:rPr lang="en-US" altLang="zh-CN" sz="2800" b="0" dirty="0" smtClean="0">
                <a:solidFill>
                  <a:schemeClr val="accent1">
                    <a:lumMod val="50000"/>
                  </a:schemeClr>
                </a:solidFill>
                <a:ea typeface="黑体" pitchFamily="49" charset="-122"/>
              </a:rPr>
              <a:t>success story</a:t>
            </a:r>
            <a:endParaRPr lang="en-US" sz="2800" b="0" dirty="0">
              <a:solidFill>
                <a:schemeClr val="accent1">
                  <a:lumMod val="50000"/>
                </a:schemeClr>
              </a:solidFill>
            </a:endParaRPr>
          </a:p>
        </p:txBody>
      </p:sp>
    </p:spTree>
    <p:extLst>
      <p:ext uri="{BB962C8B-B14F-4D97-AF65-F5344CB8AC3E}">
        <p14:creationId xmlns:p14="http://schemas.microsoft.com/office/powerpoint/2010/main" val="139714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8342" y="1319652"/>
            <a:ext cx="10569476" cy="1061829"/>
          </a:xfrm>
          <a:prstGeom prst="rect">
            <a:avLst/>
          </a:prstGeom>
          <a:noFill/>
          <a:ln>
            <a:solidFill>
              <a:schemeClr val="tx1"/>
            </a:solidFill>
            <a:prstDash val="sysDash"/>
          </a:ln>
        </p:spPr>
        <p:txBody>
          <a:bodyPr wrap="square" rtlCol="0">
            <a:spAutoFit/>
          </a:bodyPr>
          <a:lstStyle/>
          <a:p>
            <a:pPr>
              <a:lnSpc>
                <a:spcPct val="150000"/>
              </a:lnSpc>
            </a:pPr>
            <a:r>
              <a:rPr lang="en-US" altLang="zh-CN" sz="1400" dirty="0" smtClean="0">
                <a:latin typeface="Century Gothic" pitchFamily="34" charset="0"/>
              </a:rPr>
              <a:t>Designed </a:t>
            </a:r>
            <a:r>
              <a:rPr lang="en-US" altLang="zh-CN" sz="1400" dirty="0">
                <a:latin typeface="Century Gothic" pitchFamily="34" charset="0"/>
              </a:rPr>
              <a:t>with SAE-J2030, Amphenol Sine </a:t>
            </a:r>
            <a:r>
              <a:rPr lang="en-US" altLang="zh-CN" sz="1400" dirty="0" smtClean="0">
                <a:latin typeface="Century Gothic" pitchFamily="34" charset="0"/>
              </a:rPr>
              <a:t>connectors A series </a:t>
            </a:r>
            <a:r>
              <a:rPr lang="en-US" altLang="zh-CN" sz="1400" dirty="0">
                <a:latin typeface="Century Gothic" pitchFamily="34" charset="0"/>
              </a:rPr>
              <a:t>are a high-performance, cost-effective solution able to be used in a variety of interconnect applications: Heavy Duty, Transportation, Marine, Diagnostic, Military, Alternative Energy and Agricultural. </a:t>
            </a:r>
            <a:endParaRPr lang="zh-CN" altLang="en-US" sz="1600" dirty="0">
              <a:latin typeface="Century Gothic" pitchFamily="34" charset="0"/>
            </a:endParaRPr>
          </a:p>
        </p:txBody>
      </p:sp>
      <p:sp>
        <p:nvSpPr>
          <p:cNvPr id="6" name="Title Placeholder 1"/>
          <p:cNvSpPr txBox="1">
            <a:spLocks/>
          </p:cNvSpPr>
          <p:nvPr/>
        </p:nvSpPr>
        <p:spPr>
          <a:xfrm>
            <a:off x="0" y="559369"/>
            <a:ext cx="12192000" cy="579592"/>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smtClean="0">
                <a:solidFill>
                  <a:schemeClr val="accent1">
                    <a:lumMod val="50000"/>
                  </a:schemeClr>
                </a:solidFill>
              </a:rPr>
              <a:t>A </a:t>
            </a:r>
            <a:r>
              <a:rPr lang="en-US" altLang="zh-CN" sz="2800" b="0" dirty="0">
                <a:solidFill>
                  <a:schemeClr val="accent1">
                    <a:lumMod val="50000"/>
                  </a:schemeClr>
                </a:solidFill>
              </a:rPr>
              <a:t>series connectors</a:t>
            </a:r>
            <a:r>
              <a:rPr lang="zh-CN" altLang="en-US" sz="2800" b="0" dirty="0" smtClean="0">
                <a:solidFill>
                  <a:schemeClr val="accent1">
                    <a:lumMod val="50000"/>
                  </a:schemeClr>
                </a:solidFill>
              </a:rPr>
              <a:t> </a:t>
            </a:r>
            <a:endParaRPr lang="en-US" sz="2800" b="0" dirty="0">
              <a:solidFill>
                <a:schemeClr val="accent1">
                  <a:lumMod val="50000"/>
                </a:schemeClr>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3062" y="2725739"/>
            <a:ext cx="4847036" cy="3099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35537" y="4531887"/>
            <a:ext cx="2003205" cy="132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66716" y="3390052"/>
            <a:ext cx="1083492" cy="856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50318" y="3411183"/>
            <a:ext cx="1152496" cy="862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038342" y="3132159"/>
            <a:ext cx="7193950" cy="2400657"/>
          </a:xfrm>
          <a:prstGeom prst="rect">
            <a:avLst/>
          </a:prstGeom>
          <a:noFill/>
          <a:ln>
            <a:noFill/>
            <a:prstDash val="dashDot"/>
          </a:ln>
        </p:spPr>
        <p:txBody>
          <a:bodyPr wrap="square" rtlCol="0">
            <a:spAutoFit/>
          </a:bodyPr>
          <a:lstStyle/>
          <a:p>
            <a:pPr>
              <a:lnSpc>
                <a:spcPct val="150000"/>
              </a:lnSpc>
            </a:pPr>
            <a:r>
              <a:rPr lang="en-US" altLang="zh-CN" sz="2000" b="1" dirty="0" smtClean="0">
                <a:latin typeface="Century Gothic" pitchFamily="34" charset="0"/>
              </a:rPr>
              <a:t>Technical Data</a:t>
            </a:r>
          </a:p>
          <a:p>
            <a:pPr marL="228600" indent="-228600">
              <a:lnSpc>
                <a:spcPct val="150000"/>
              </a:lnSpc>
              <a:buFont typeface="Arial" panose="020B0604020202020204" pitchFamily="34" charset="0"/>
              <a:buChar char="•"/>
            </a:pPr>
            <a:r>
              <a:rPr lang="en-US" altLang="zh-CN" sz="1600" dirty="0">
                <a:latin typeface="Century Gothic" pitchFamily="34" charset="0"/>
              </a:rPr>
              <a:t>Operating Temperature: </a:t>
            </a:r>
            <a:r>
              <a:rPr lang="zh-CN" altLang="en-US" sz="1600" dirty="0" smtClean="0">
                <a:latin typeface="Century Gothic" pitchFamily="34" charset="0"/>
              </a:rPr>
              <a:t>：</a:t>
            </a:r>
            <a:r>
              <a:rPr lang="en-US" altLang="zh-CN" sz="1600" dirty="0" smtClean="0">
                <a:latin typeface="Century Gothic" pitchFamily="34" charset="0"/>
              </a:rPr>
              <a:t> -</a:t>
            </a:r>
            <a:r>
              <a:rPr lang="en-US" altLang="zh-CN" sz="1600" i="1" dirty="0" smtClean="0">
                <a:latin typeface="Century Gothic" pitchFamily="34" charset="0"/>
              </a:rPr>
              <a:t>55</a:t>
            </a:r>
            <a:r>
              <a:rPr lang="en-US" altLang="zh-CN" sz="1600" dirty="0" smtClean="0">
                <a:latin typeface="Century Gothic" pitchFamily="34" charset="0"/>
              </a:rPr>
              <a:t>°C </a:t>
            </a:r>
            <a:r>
              <a:rPr lang="en-US" altLang="zh-CN" sz="1600" dirty="0">
                <a:latin typeface="Century Gothic" pitchFamily="34" charset="0"/>
              </a:rPr>
              <a:t>to +</a:t>
            </a:r>
            <a:r>
              <a:rPr lang="en-US" altLang="zh-CN" sz="1600" i="1" dirty="0" smtClean="0">
                <a:latin typeface="Century Gothic" pitchFamily="34" charset="0"/>
              </a:rPr>
              <a:t>125</a:t>
            </a:r>
            <a:r>
              <a:rPr lang="en-US" altLang="zh-CN" sz="1600" dirty="0" smtClean="0">
                <a:latin typeface="Century Gothic" pitchFamily="34" charset="0"/>
              </a:rPr>
              <a:t>°C</a:t>
            </a:r>
          </a:p>
          <a:p>
            <a:pPr marL="228600" indent="-228600">
              <a:lnSpc>
                <a:spcPct val="150000"/>
              </a:lnSpc>
              <a:buFont typeface="Arial" panose="020B0604020202020204" pitchFamily="34" charset="0"/>
              <a:buChar char="•"/>
            </a:pPr>
            <a:r>
              <a:rPr lang="en-US" altLang="zh-CN" sz="1600" dirty="0" smtClean="0">
                <a:latin typeface="Century Gothic" pitchFamily="34" charset="0"/>
              </a:rPr>
              <a:t>Suitable </a:t>
            </a:r>
            <a:r>
              <a:rPr lang="en-US" altLang="zh-CN" sz="1600" dirty="0">
                <a:latin typeface="Century Gothic" pitchFamily="34" charset="0"/>
              </a:rPr>
              <a:t>For Indoor and Outdoor </a:t>
            </a:r>
            <a:r>
              <a:rPr lang="en-US" altLang="zh-CN" sz="1600" dirty="0" smtClean="0">
                <a:latin typeface="Century Gothic" panose="020B0502020202020204" pitchFamily="34" charset="0"/>
              </a:rPr>
              <a:t>Applications</a:t>
            </a:r>
          </a:p>
          <a:p>
            <a:pPr marL="228600" indent="-228600">
              <a:lnSpc>
                <a:spcPct val="150000"/>
              </a:lnSpc>
              <a:buFont typeface="Arial" panose="020B0604020202020204" pitchFamily="34" charset="0"/>
              <a:buChar char="•"/>
            </a:pPr>
            <a:r>
              <a:rPr lang="en-US" altLang="zh-CN" sz="1600" dirty="0">
                <a:latin typeface="Century Gothic" panose="020B0502020202020204" pitchFamily="34" charset="0"/>
              </a:rPr>
              <a:t>1</a:t>
            </a:r>
            <a:r>
              <a:rPr lang="en-US" altLang="zh-CN" sz="1600" dirty="0" smtClean="0">
                <a:latin typeface="Century Gothic" panose="020B0502020202020204" pitchFamily="34" charset="0"/>
              </a:rPr>
              <a:t>00 </a:t>
            </a:r>
            <a:r>
              <a:rPr lang="en-US" altLang="zh-CN" sz="1600" dirty="0">
                <a:latin typeface="Century Gothic" pitchFamily="34" charset="0"/>
              </a:rPr>
              <a:t>Mating Cycles</a:t>
            </a:r>
          </a:p>
          <a:p>
            <a:pPr marL="228600" indent="-228600">
              <a:lnSpc>
                <a:spcPct val="150000"/>
              </a:lnSpc>
              <a:buFont typeface="Arial" panose="020B0604020202020204" pitchFamily="34" charset="0"/>
              <a:buChar char="•"/>
            </a:pPr>
            <a:r>
              <a:rPr lang="en-US" altLang="zh-CN" sz="1600" dirty="0" smtClean="0">
                <a:latin typeface="Century Gothic" pitchFamily="34" charset="0"/>
              </a:rPr>
              <a:t>IP67&amp;IP69K rated in mated condition</a:t>
            </a:r>
            <a:endParaRPr lang="en-US" altLang="zh-CN" sz="1600" i="1" dirty="0" smtClean="0">
              <a:latin typeface="Century Gothic" pitchFamily="34" charset="0"/>
            </a:endParaRPr>
          </a:p>
          <a:p>
            <a:pPr marL="228600" indent="-228600">
              <a:lnSpc>
                <a:spcPct val="150000"/>
              </a:lnSpc>
              <a:buFont typeface="Arial" panose="020B0604020202020204" pitchFamily="34" charset="0"/>
              <a:buChar char="•"/>
            </a:pPr>
            <a:r>
              <a:rPr lang="en-US" altLang="zh-CN" sz="1600" i="1" dirty="0" smtClean="0">
                <a:latin typeface="Century Gothic" pitchFamily="34" charset="0"/>
              </a:rPr>
              <a:t>UL1977. ROHS compliant</a:t>
            </a:r>
            <a:endParaRPr lang="zh-CN" altLang="zh-CN" sz="1600" dirty="0">
              <a:latin typeface="Century Gothic" pitchFamily="34" charset="0"/>
            </a:endParaRPr>
          </a:p>
        </p:txBody>
      </p:sp>
    </p:spTree>
    <p:extLst>
      <p:ext uri="{BB962C8B-B14F-4D97-AF65-F5344CB8AC3E}">
        <p14:creationId xmlns:p14="http://schemas.microsoft.com/office/powerpoint/2010/main" val="927594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91340" y="1676186"/>
            <a:ext cx="5898192" cy="3030907"/>
          </a:xfrm>
        </p:spPr>
        <p:txBody>
          <a:bodyPr>
            <a:noAutofit/>
          </a:bodyPr>
          <a:lstStyle/>
          <a:p>
            <a:pPr marL="0" indent="0">
              <a:lnSpc>
                <a:spcPct val="150000"/>
              </a:lnSpc>
              <a:buNone/>
            </a:pPr>
            <a:r>
              <a:rPr lang="en-US" altLang="zh-CN" sz="2000" b="1" dirty="0"/>
              <a:t>Technical Data</a:t>
            </a:r>
          </a:p>
          <a:p>
            <a:pPr>
              <a:lnSpc>
                <a:spcPct val="150000"/>
              </a:lnSpc>
              <a:spcBef>
                <a:spcPts val="0"/>
              </a:spcBef>
            </a:pPr>
            <a:r>
              <a:rPr lang="en-US" altLang="zh-CN" sz="1600" dirty="0" smtClean="0"/>
              <a:t>2, 3, 4, 6, 8, 12 ,15, 18 positions</a:t>
            </a:r>
            <a:r>
              <a:rPr lang="zh-CN" altLang="en-US" sz="1600" dirty="0" smtClean="0"/>
              <a:t> </a:t>
            </a:r>
            <a:r>
              <a:rPr lang="en-US" altLang="zh-CN" sz="1600" dirty="0" smtClean="0"/>
              <a:t>available</a:t>
            </a:r>
          </a:p>
          <a:p>
            <a:pPr>
              <a:lnSpc>
                <a:spcPct val="150000"/>
              </a:lnSpc>
              <a:spcBef>
                <a:spcPts val="0"/>
              </a:spcBef>
            </a:pPr>
            <a:r>
              <a:rPr lang="en-US" altLang="zh-CN" sz="1600" dirty="0"/>
              <a:t>Rating voltage:  250V AC/DC according to IEC</a:t>
            </a:r>
          </a:p>
          <a:p>
            <a:pPr marL="0" indent="0">
              <a:lnSpc>
                <a:spcPct val="150000"/>
              </a:lnSpc>
              <a:spcBef>
                <a:spcPts val="0"/>
              </a:spcBef>
              <a:buNone/>
            </a:pPr>
            <a:r>
              <a:rPr lang="en-US" altLang="zh-CN" sz="1600" dirty="0"/>
              <a:t>                                  </a:t>
            </a:r>
            <a:r>
              <a:rPr lang="en-US" altLang="zh-CN" sz="1600" dirty="0" smtClean="0"/>
              <a:t>500V </a:t>
            </a:r>
            <a:r>
              <a:rPr lang="en-US" altLang="zh-CN" sz="1600" dirty="0"/>
              <a:t>AC/DC according to UL </a:t>
            </a:r>
            <a:r>
              <a:rPr lang="en-US" altLang="zh-CN" sz="1600" dirty="0" smtClean="0"/>
              <a:t>1977</a:t>
            </a:r>
            <a:endParaRPr lang="zh-CN" altLang="en-US" sz="1600" dirty="0"/>
          </a:p>
          <a:p>
            <a:pPr>
              <a:lnSpc>
                <a:spcPct val="150000"/>
              </a:lnSpc>
              <a:spcBef>
                <a:spcPts val="0"/>
              </a:spcBef>
            </a:pPr>
            <a:r>
              <a:rPr lang="en-US" altLang="zh-CN" sz="1600" dirty="0" smtClean="0"/>
              <a:t>16 contact size, 13A, 14~20AWG </a:t>
            </a:r>
          </a:p>
          <a:p>
            <a:pPr>
              <a:lnSpc>
                <a:spcPct val="150000"/>
              </a:lnSpc>
              <a:spcBef>
                <a:spcPts val="0"/>
              </a:spcBef>
            </a:pPr>
            <a:r>
              <a:rPr lang="en-US" altLang="zh-CN" sz="1600" dirty="0">
                <a:ea typeface="黑体" pitchFamily="49" charset="-122"/>
              </a:rPr>
              <a:t>Wire to panel, wire to wire </a:t>
            </a:r>
            <a:r>
              <a:rPr lang="en-US" altLang="zh-CN" sz="1600" dirty="0" smtClean="0">
                <a:ea typeface="黑体" pitchFamily="49" charset="-122"/>
              </a:rPr>
              <a:t>available</a:t>
            </a:r>
            <a:endParaRPr lang="en-US" altLang="zh-CN" sz="1600" dirty="0" smtClean="0"/>
          </a:p>
          <a:p>
            <a:pPr>
              <a:lnSpc>
                <a:spcPct val="150000"/>
              </a:lnSpc>
              <a:spcBef>
                <a:spcPts val="0"/>
              </a:spcBef>
            </a:pPr>
            <a:r>
              <a:rPr lang="en-US" altLang="zh-CN" sz="1600" dirty="0" smtClean="0"/>
              <a:t>Thermoplastic</a:t>
            </a:r>
            <a:r>
              <a:rPr lang="en-US" altLang="zh-CN" sz="1600" dirty="0"/>
              <a:t>, Flammability Rating: UL94, </a:t>
            </a:r>
            <a:r>
              <a:rPr lang="en-US" altLang="zh-CN" sz="1600" dirty="0" smtClean="0"/>
              <a:t>V-0</a:t>
            </a:r>
          </a:p>
        </p:txBody>
      </p:sp>
      <p:sp>
        <p:nvSpPr>
          <p:cNvPr id="6" name="Title Placeholder 1"/>
          <p:cNvSpPr txBox="1">
            <a:spLocks/>
          </p:cNvSpPr>
          <p:nvPr/>
        </p:nvSpPr>
        <p:spPr>
          <a:xfrm>
            <a:off x="0" y="559369"/>
            <a:ext cx="12192000" cy="579592"/>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smtClean="0">
                <a:solidFill>
                  <a:schemeClr val="accent1">
                    <a:lumMod val="50000"/>
                  </a:schemeClr>
                </a:solidFill>
              </a:rPr>
              <a:t>AT Series</a:t>
            </a:r>
            <a:r>
              <a:rPr lang="zh-CN" altLang="en-US" sz="2800" b="0" dirty="0" smtClean="0">
                <a:solidFill>
                  <a:schemeClr val="accent1">
                    <a:lumMod val="50000"/>
                  </a:schemeClr>
                </a:solidFill>
              </a:rPr>
              <a:t> </a:t>
            </a:r>
            <a:endParaRPr lang="en-US" sz="2800" b="0" dirty="0">
              <a:solidFill>
                <a:schemeClr val="accent1">
                  <a:lumMod val="50000"/>
                </a:schemeClr>
              </a:solidFill>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9521" y="1390819"/>
            <a:ext cx="1367806" cy="1373412"/>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9547" y="1390819"/>
            <a:ext cx="1379017" cy="1373411"/>
          </a:xfrm>
          <a:prstGeom prst="rect">
            <a:avLst/>
          </a:prstGeom>
        </p:spPr>
      </p:pic>
      <p:pic>
        <p:nvPicPr>
          <p:cNvPr id="8" name="Picture 2" descr="C:\Users\winnie.chen.CATE-1\Desktop\新建文件夹\网站维护\网站图片更新\20220305\AT-Series-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1866" y="2764231"/>
            <a:ext cx="5374243" cy="2058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66881"/>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p:cNvSpPr txBox="1">
            <a:spLocks/>
          </p:cNvSpPr>
          <p:nvPr/>
        </p:nvSpPr>
        <p:spPr>
          <a:xfrm>
            <a:off x="0" y="559369"/>
            <a:ext cx="12192000" cy="579592"/>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smtClean="0">
                <a:solidFill>
                  <a:schemeClr val="accent1">
                    <a:lumMod val="50000"/>
                  </a:schemeClr>
                </a:solidFill>
              </a:rPr>
              <a:t>ATM Series</a:t>
            </a:r>
            <a:r>
              <a:rPr lang="zh-CN" altLang="en-US" sz="2800" b="0" dirty="0" smtClean="0">
                <a:solidFill>
                  <a:schemeClr val="accent1">
                    <a:lumMod val="50000"/>
                  </a:schemeClr>
                </a:solidFill>
              </a:rPr>
              <a:t> </a:t>
            </a:r>
            <a:endParaRPr lang="en-US" sz="2800" b="0" dirty="0">
              <a:solidFill>
                <a:schemeClr val="accent1">
                  <a:lumMod val="50000"/>
                </a:schemeClr>
              </a:solidFill>
            </a:endParaRPr>
          </a:p>
        </p:txBody>
      </p:sp>
      <p:sp>
        <p:nvSpPr>
          <p:cNvPr id="6" name="Content Placeholder 2"/>
          <p:cNvSpPr txBox="1">
            <a:spLocks/>
          </p:cNvSpPr>
          <p:nvPr/>
        </p:nvSpPr>
        <p:spPr>
          <a:xfrm>
            <a:off x="5815588" y="1760056"/>
            <a:ext cx="5898192" cy="30309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altLang="zh-CN" sz="2000" b="1" dirty="0" smtClean="0"/>
              <a:t>Technical Data</a:t>
            </a:r>
          </a:p>
          <a:p>
            <a:pPr>
              <a:lnSpc>
                <a:spcPct val="150000"/>
              </a:lnSpc>
              <a:spcBef>
                <a:spcPts val="0"/>
              </a:spcBef>
            </a:pPr>
            <a:r>
              <a:rPr lang="en-US" altLang="zh-CN" sz="1600" dirty="0" smtClean="0"/>
              <a:t>2, 3, 4, 6, 8, 12 positions</a:t>
            </a:r>
            <a:r>
              <a:rPr lang="zh-CN" altLang="en-US" sz="1600" dirty="0" smtClean="0"/>
              <a:t> </a:t>
            </a:r>
            <a:r>
              <a:rPr lang="en-US" altLang="zh-CN" sz="1600" dirty="0" smtClean="0"/>
              <a:t>available</a:t>
            </a:r>
          </a:p>
          <a:p>
            <a:pPr>
              <a:lnSpc>
                <a:spcPct val="150000"/>
              </a:lnSpc>
              <a:spcBef>
                <a:spcPts val="0"/>
              </a:spcBef>
            </a:pPr>
            <a:r>
              <a:rPr lang="en-US" altLang="zh-CN" sz="1600" dirty="0" smtClean="0"/>
              <a:t>Rating voltage:  250V AC/DC according to IEC</a:t>
            </a:r>
          </a:p>
          <a:p>
            <a:pPr marL="0" indent="0">
              <a:lnSpc>
                <a:spcPct val="150000"/>
              </a:lnSpc>
              <a:spcBef>
                <a:spcPts val="0"/>
              </a:spcBef>
              <a:buFont typeface="Arial" panose="020B0604020202020204" pitchFamily="34" charset="0"/>
              <a:buNone/>
            </a:pPr>
            <a:r>
              <a:rPr lang="en-US" altLang="zh-CN" sz="1600" dirty="0" smtClean="0"/>
              <a:t>                                  500V AC/DC according to UL 1977</a:t>
            </a:r>
            <a:endParaRPr lang="zh-CN" altLang="en-US" sz="1600" dirty="0" smtClean="0"/>
          </a:p>
          <a:p>
            <a:pPr>
              <a:lnSpc>
                <a:spcPct val="150000"/>
              </a:lnSpc>
              <a:spcBef>
                <a:spcPts val="0"/>
              </a:spcBef>
            </a:pPr>
            <a:r>
              <a:rPr lang="en-US" altLang="zh-CN" sz="1600" dirty="0" smtClean="0"/>
              <a:t>20 contact size, 7.5A, 16~22AWG </a:t>
            </a:r>
          </a:p>
          <a:p>
            <a:pPr>
              <a:lnSpc>
                <a:spcPct val="150000"/>
              </a:lnSpc>
              <a:spcBef>
                <a:spcPts val="0"/>
              </a:spcBef>
            </a:pPr>
            <a:r>
              <a:rPr lang="en-US" altLang="zh-CN" sz="1600" dirty="0" smtClean="0">
                <a:ea typeface="黑体" pitchFamily="49" charset="-122"/>
              </a:rPr>
              <a:t>Wire to panel, wire to wire available</a:t>
            </a:r>
            <a:endParaRPr lang="en-US" altLang="zh-CN" sz="1600" dirty="0" smtClean="0"/>
          </a:p>
          <a:p>
            <a:pPr>
              <a:lnSpc>
                <a:spcPct val="150000"/>
              </a:lnSpc>
              <a:spcBef>
                <a:spcPts val="0"/>
              </a:spcBef>
            </a:pPr>
            <a:r>
              <a:rPr lang="en-US" altLang="zh-CN" sz="1600" dirty="0" smtClean="0"/>
              <a:t>Thermoplastic, Flammability Rating: UL94, V-0</a:t>
            </a: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2335" y="4014314"/>
            <a:ext cx="2173397" cy="1128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4561" y="4006561"/>
            <a:ext cx="1918632" cy="1088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C:\Users\winnie.chen.CATE-1\Desktop\新建文件夹\网站维护\网站图片更新\20220305\ATM-Flyer-201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422" y="1685803"/>
            <a:ext cx="4194771" cy="2095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709228"/>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p:cNvSpPr txBox="1">
            <a:spLocks/>
          </p:cNvSpPr>
          <p:nvPr/>
        </p:nvSpPr>
        <p:spPr>
          <a:xfrm>
            <a:off x="0" y="559369"/>
            <a:ext cx="12192000" cy="579592"/>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smtClean="0">
                <a:solidFill>
                  <a:schemeClr val="accent1">
                    <a:lumMod val="50000"/>
                  </a:schemeClr>
                </a:solidFill>
              </a:rPr>
              <a:t>ATP Series</a:t>
            </a:r>
            <a:r>
              <a:rPr lang="zh-CN" altLang="en-US" sz="2800" b="0" dirty="0" smtClean="0">
                <a:solidFill>
                  <a:schemeClr val="accent1">
                    <a:lumMod val="50000"/>
                  </a:schemeClr>
                </a:solidFill>
              </a:rPr>
              <a:t> </a:t>
            </a:r>
            <a:endParaRPr lang="en-US" sz="2800" b="0" dirty="0">
              <a:solidFill>
                <a:schemeClr val="accent1">
                  <a:lumMod val="50000"/>
                </a:schemeClr>
              </a:solidFill>
            </a:endParaRPr>
          </a:p>
        </p:txBody>
      </p:sp>
      <p:sp>
        <p:nvSpPr>
          <p:cNvPr id="6" name="Content Placeholder 2"/>
          <p:cNvSpPr txBox="1">
            <a:spLocks/>
          </p:cNvSpPr>
          <p:nvPr/>
        </p:nvSpPr>
        <p:spPr>
          <a:xfrm>
            <a:off x="991340" y="1676186"/>
            <a:ext cx="5898192" cy="30309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altLang="zh-CN" sz="2000" b="1" dirty="0" smtClean="0"/>
              <a:t>Technical Data</a:t>
            </a:r>
          </a:p>
          <a:p>
            <a:pPr>
              <a:lnSpc>
                <a:spcPct val="150000"/>
              </a:lnSpc>
              <a:spcBef>
                <a:spcPts val="0"/>
              </a:spcBef>
            </a:pPr>
            <a:r>
              <a:rPr lang="en-US" altLang="zh-CN" sz="1600" dirty="0" smtClean="0"/>
              <a:t>2, 4, 6 positions</a:t>
            </a:r>
            <a:r>
              <a:rPr lang="zh-CN" altLang="en-US" sz="1600" dirty="0" smtClean="0"/>
              <a:t> </a:t>
            </a:r>
            <a:r>
              <a:rPr lang="en-US" altLang="zh-CN" sz="1600" dirty="0" smtClean="0"/>
              <a:t>available</a:t>
            </a:r>
          </a:p>
          <a:p>
            <a:pPr>
              <a:lnSpc>
                <a:spcPct val="150000"/>
              </a:lnSpc>
              <a:spcBef>
                <a:spcPts val="0"/>
              </a:spcBef>
            </a:pPr>
            <a:r>
              <a:rPr lang="en-US" altLang="zh-CN" sz="1600" dirty="0" smtClean="0"/>
              <a:t>Rating voltage:  250V AC/DC according to IEC</a:t>
            </a:r>
          </a:p>
          <a:p>
            <a:pPr marL="0" indent="0">
              <a:lnSpc>
                <a:spcPct val="150000"/>
              </a:lnSpc>
              <a:spcBef>
                <a:spcPts val="0"/>
              </a:spcBef>
              <a:buFont typeface="Arial" panose="020B0604020202020204" pitchFamily="34" charset="0"/>
              <a:buNone/>
            </a:pPr>
            <a:r>
              <a:rPr lang="en-US" altLang="zh-CN" sz="1600" dirty="0" smtClean="0"/>
              <a:t>                                  500V AC/DC according to UL 1977</a:t>
            </a:r>
            <a:endParaRPr lang="zh-CN" altLang="en-US" sz="1600" dirty="0" smtClean="0"/>
          </a:p>
          <a:p>
            <a:pPr>
              <a:lnSpc>
                <a:spcPct val="150000"/>
              </a:lnSpc>
              <a:spcBef>
                <a:spcPts val="0"/>
              </a:spcBef>
            </a:pPr>
            <a:r>
              <a:rPr lang="en-US" altLang="zh-CN" sz="1600" dirty="0" smtClean="0"/>
              <a:t>12 contact size, 25A, 10~14 AWG </a:t>
            </a:r>
          </a:p>
          <a:p>
            <a:pPr>
              <a:lnSpc>
                <a:spcPct val="150000"/>
              </a:lnSpc>
              <a:spcBef>
                <a:spcPts val="0"/>
              </a:spcBef>
            </a:pPr>
            <a:r>
              <a:rPr lang="en-US" altLang="zh-CN" sz="1600" dirty="0" smtClean="0">
                <a:ea typeface="黑体" pitchFamily="49" charset="-122"/>
              </a:rPr>
              <a:t>Wire to panel, wire to wire available</a:t>
            </a:r>
            <a:endParaRPr lang="en-US" altLang="zh-CN" sz="1600" dirty="0" smtClean="0"/>
          </a:p>
          <a:p>
            <a:pPr>
              <a:lnSpc>
                <a:spcPct val="150000"/>
              </a:lnSpc>
              <a:spcBef>
                <a:spcPts val="0"/>
              </a:spcBef>
            </a:pPr>
            <a:r>
              <a:rPr lang="en-US" altLang="zh-CN" sz="1600" dirty="0" smtClean="0"/>
              <a:t>Thermoplastic, Flammability Rating: UL94, V-0</a:t>
            </a:r>
          </a:p>
        </p:txBody>
      </p:sp>
      <p:pic>
        <p:nvPicPr>
          <p:cNvPr id="10" name="Picture 2" descr="C:\Users\winnie.chen.CATE-1\Desktop\新建文件夹\网站维护\网站图片更新\20220305\ATP-Seri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2436" y="1938951"/>
            <a:ext cx="4425744" cy="2904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53547"/>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1869" y="3556094"/>
            <a:ext cx="2001719" cy="1525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4305" y="3647957"/>
            <a:ext cx="1402729" cy="1369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Placeholder 1"/>
          <p:cNvSpPr txBox="1">
            <a:spLocks/>
          </p:cNvSpPr>
          <p:nvPr/>
        </p:nvSpPr>
        <p:spPr>
          <a:xfrm>
            <a:off x="0" y="559369"/>
            <a:ext cx="12192000" cy="579592"/>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smtClean="0">
                <a:solidFill>
                  <a:schemeClr val="accent1">
                    <a:lumMod val="50000"/>
                  </a:schemeClr>
                </a:solidFill>
              </a:rPr>
              <a:t>ATV Series</a:t>
            </a:r>
            <a:r>
              <a:rPr lang="zh-CN" altLang="en-US" sz="2800" b="0" dirty="0" smtClean="0">
                <a:solidFill>
                  <a:schemeClr val="accent1">
                    <a:lumMod val="50000"/>
                  </a:schemeClr>
                </a:solidFill>
              </a:rPr>
              <a:t> </a:t>
            </a:r>
            <a:endParaRPr lang="en-US" sz="2800" b="0" dirty="0">
              <a:solidFill>
                <a:schemeClr val="accent1">
                  <a:lumMod val="50000"/>
                </a:schemeClr>
              </a:solidFill>
            </a:endParaRPr>
          </a:p>
        </p:txBody>
      </p:sp>
      <p:sp>
        <p:nvSpPr>
          <p:cNvPr id="7" name="Content Placeholder 2"/>
          <p:cNvSpPr txBox="1">
            <a:spLocks/>
          </p:cNvSpPr>
          <p:nvPr/>
        </p:nvSpPr>
        <p:spPr>
          <a:xfrm>
            <a:off x="991340" y="1676186"/>
            <a:ext cx="5898192" cy="30309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altLang="zh-CN" sz="2000" b="1" dirty="0" smtClean="0"/>
              <a:t>Technical Data</a:t>
            </a:r>
          </a:p>
          <a:p>
            <a:pPr>
              <a:lnSpc>
                <a:spcPct val="150000"/>
              </a:lnSpc>
              <a:spcBef>
                <a:spcPts val="0"/>
              </a:spcBef>
            </a:pPr>
            <a:r>
              <a:rPr lang="en-US" altLang="zh-CN" sz="1600" dirty="0" smtClean="0"/>
              <a:t>18 positions</a:t>
            </a:r>
            <a:r>
              <a:rPr lang="zh-CN" altLang="en-US" sz="1600" dirty="0" smtClean="0"/>
              <a:t> </a:t>
            </a:r>
            <a:r>
              <a:rPr lang="en-US" altLang="zh-CN" sz="1600" dirty="0" smtClean="0"/>
              <a:t>available</a:t>
            </a:r>
          </a:p>
          <a:p>
            <a:pPr>
              <a:lnSpc>
                <a:spcPct val="150000"/>
              </a:lnSpc>
              <a:spcBef>
                <a:spcPts val="0"/>
              </a:spcBef>
            </a:pPr>
            <a:r>
              <a:rPr lang="en-US" altLang="zh-CN" sz="1600" dirty="0" smtClean="0"/>
              <a:t>Rating voltage:  250V AC/DC according to IEC</a:t>
            </a:r>
          </a:p>
          <a:p>
            <a:pPr marL="0" indent="0">
              <a:lnSpc>
                <a:spcPct val="150000"/>
              </a:lnSpc>
              <a:spcBef>
                <a:spcPts val="0"/>
              </a:spcBef>
              <a:buFont typeface="Arial" panose="020B0604020202020204" pitchFamily="34" charset="0"/>
              <a:buNone/>
            </a:pPr>
            <a:r>
              <a:rPr lang="en-US" altLang="zh-CN" sz="1600" dirty="0" smtClean="0"/>
              <a:t>                                  500V AC/DC according to UL 1977</a:t>
            </a:r>
            <a:endParaRPr lang="zh-CN" altLang="en-US" sz="1600" dirty="0" smtClean="0"/>
          </a:p>
          <a:p>
            <a:pPr>
              <a:lnSpc>
                <a:spcPct val="150000"/>
              </a:lnSpc>
              <a:spcBef>
                <a:spcPts val="0"/>
              </a:spcBef>
            </a:pPr>
            <a:r>
              <a:rPr lang="en-US" altLang="zh-CN" sz="1600" dirty="0" smtClean="0"/>
              <a:t>16 contact size, 13A, 14~20AWG </a:t>
            </a:r>
          </a:p>
          <a:p>
            <a:pPr>
              <a:lnSpc>
                <a:spcPct val="150000"/>
              </a:lnSpc>
              <a:spcBef>
                <a:spcPts val="0"/>
              </a:spcBef>
            </a:pPr>
            <a:r>
              <a:rPr lang="en-US" altLang="zh-CN" sz="1600" dirty="0" smtClean="0">
                <a:ea typeface="黑体" pitchFamily="49" charset="-122"/>
              </a:rPr>
              <a:t>Wire to panel, wire to wire available</a:t>
            </a:r>
            <a:endParaRPr lang="en-US" altLang="zh-CN" sz="1600" dirty="0" smtClean="0"/>
          </a:p>
          <a:p>
            <a:pPr>
              <a:lnSpc>
                <a:spcPct val="150000"/>
              </a:lnSpc>
              <a:spcBef>
                <a:spcPts val="0"/>
              </a:spcBef>
            </a:pPr>
            <a:r>
              <a:rPr lang="en-US" altLang="zh-CN" sz="1600" dirty="0" smtClean="0"/>
              <a:t>Thermoplastic, Flammability Rating: UL94, V-0</a:t>
            </a: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9532" y="1868440"/>
            <a:ext cx="2020400" cy="1501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29094" y="1919703"/>
            <a:ext cx="1710377" cy="139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3044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p:cNvSpPr txBox="1">
            <a:spLocks/>
          </p:cNvSpPr>
          <p:nvPr/>
        </p:nvSpPr>
        <p:spPr>
          <a:xfrm>
            <a:off x="0" y="559369"/>
            <a:ext cx="12192000" cy="579592"/>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smtClean="0">
                <a:solidFill>
                  <a:schemeClr val="accent1">
                    <a:lumMod val="50000"/>
                  </a:schemeClr>
                </a:solidFill>
              </a:rPr>
              <a:t>ATV Series</a:t>
            </a:r>
            <a:r>
              <a:rPr lang="zh-CN" altLang="en-US" sz="2800" b="0" dirty="0" smtClean="0">
                <a:solidFill>
                  <a:schemeClr val="accent1">
                    <a:lumMod val="50000"/>
                  </a:schemeClr>
                </a:solidFill>
              </a:rPr>
              <a:t> </a:t>
            </a:r>
            <a:endParaRPr lang="en-US" sz="2800" b="0" dirty="0">
              <a:solidFill>
                <a:schemeClr val="accent1">
                  <a:lumMod val="50000"/>
                </a:schemeClr>
              </a:solidFill>
            </a:endParaRPr>
          </a:p>
        </p:txBody>
      </p:sp>
      <p:sp>
        <p:nvSpPr>
          <p:cNvPr id="7" name="Content Placeholder 2"/>
          <p:cNvSpPr txBox="1">
            <a:spLocks/>
          </p:cNvSpPr>
          <p:nvPr/>
        </p:nvSpPr>
        <p:spPr>
          <a:xfrm>
            <a:off x="991340" y="1676186"/>
            <a:ext cx="5898192" cy="30309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altLang="zh-CN" sz="2000" b="1" dirty="0" smtClean="0"/>
              <a:t>Technical Data</a:t>
            </a:r>
          </a:p>
          <a:p>
            <a:pPr marL="0" indent="0">
              <a:lnSpc>
                <a:spcPct val="150000"/>
              </a:lnSpc>
              <a:buNone/>
            </a:pPr>
            <a:r>
              <a:rPr lang="en-US" altLang="zh-CN" sz="2000" i="1" dirty="0" smtClean="0">
                <a:solidFill>
                  <a:srgbClr val="0070C0"/>
                </a:solidFill>
                <a:ea typeface="黑体" pitchFamily="49" charset="-122"/>
              </a:rPr>
              <a:t>Application</a:t>
            </a:r>
            <a:r>
              <a:rPr lang="zh-CN" altLang="en-US" sz="2000" i="1" dirty="0" smtClean="0">
                <a:solidFill>
                  <a:srgbClr val="0070C0"/>
                </a:solidFill>
                <a:ea typeface="黑体" pitchFamily="49" charset="-122"/>
              </a:rPr>
              <a:t>：</a:t>
            </a:r>
            <a:r>
              <a:rPr lang="en-US" altLang="zh-CN" sz="2000" i="1" dirty="0" smtClean="0">
                <a:solidFill>
                  <a:srgbClr val="0070C0"/>
                </a:solidFill>
                <a:ea typeface="黑体" pitchFamily="49" charset="-122"/>
              </a:rPr>
              <a:t>BMS and Controller Box</a:t>
            </a:r>
            <a:endParaRPr lang="en-US" altLang="zh-CN" sz="2000" b="1" dirty="0" smtClean="0"/>
          </a:p>
          <a:p>
            <a:pPr>
              <a:lnSpc>
                <a:spcPct val="150000"/>
              </a:lnSpc>
              <a:spcBef>
                <a:spcPts val="0"/>
              </a:spcBef>
            </a:pPr>
            <a:r>
              <a:rPr lang="en-US" altLang="zh-CN" sz="1600" dirty="0" smtClean="0"/>
              <a:t>38 positions</a:t>
            </a:r>
            <a:r>
              <a:rPr lang="zh-CN" altLang="en-US" sz="1600" dirty="0" smtClean="0"/>
              <a:t> </a:t>
            </a:r>
            <a:r>
              <a:rPr lang="en-US" altLang="zh-CN" sz="1600" dirty="0" smtClean="0"/>
              <a:t>available</a:t>
            </a:r>
          </a:p>
          <a:p>
            <a:pPr>
              <a:lnSpc>
                <a:spcPct val="150000"/>
              </a:lnSpc>
              <a:spcBef>
                <a:spcPts val="0"/>
              </a:spcBef>
            </a:pPr>
            <a:r>
              <a:rPr lang="en-US" altLang="zh-CN" sz="1600" dirty="0" smtClean="0"/>
              <a:t>Rating voltage:  250V AC/DC according to IEC</a:t>
            </a:r>
          </a:p>
          <a:p>
            <a:pPr marL="0" indent="0">
              <a:lnSpc>
                <a:spcPct val="150000"/>
              </a:lnSpc>
              <a:spcBef>
                <a:spcPts val="0"/>
              </a:spcBef>
              <a:buFont typeface="Arial" panose="020B0604020202020204" pitchFamily="34" charset="0"/>
              <a:buNone/>
            </a:pPr>
            <a:r>
              <a:rPr lang="en-US" altLang="zh-CN" sz="1600" dirty="0" smtClean="0"/>
              <a:t>                                  500V AC/DC according to UL 1977</a:t>
            </a:r>
            <a:endParaRPr lang="zh-CN" altLang="en-US" sz="1600" dirty="0" smtClean="0"/>
          </a:p>
          <a:p>
            <a:pPr>
              <a:lnSpc>
                <a:spcPct val="150000"/>
              </a:lnSpc>
              <a:spcBef>
                <a:spcPts val="0"/>
              </a:spcBef>
            </a:pPr>
            <a:r>
              <a:rPr lang="en-US" altLang="zh-CN" sz="1600" dirty="0" smtClean="0"/>
              <a:t>16 contact size, 6 power contacts, 13A, 14~26AWG </a:t>
            </a:r>
          </a:p>
          <a:p>
            <a:pPr marL="0" indent="0">
              <a:lnSpc>
                <a:spcPct val="150000"/>
              </a:lnSpc>
              <a:spcBef>
                <a:spcPts val="0"/>
              </a:spcBef>
              <a:buNone/>
            </a:pPr>
            <a:r>
              <a:rPr lang="en-US" altLang="zh-CN" sz="1600" dirty="0" smtClean="0"/>
              <a:t>                                 32 </a:t>
            </a:r>
            <a:r>
              <a:rPr lang="en-US" altLang="zh-CN" sz="1600" dirty="0"/>
              <a:t>power </a:t>
            </a:r>
            <a:r>
              <a:rPr lang="en-US" altLang="zh-CN" sz="1600" dirty="0" smtClean="0"/>
              <a:t>contacts, </a:t>
            </a:r>
            <a:r>
              <a:rPr lang="en-US" altLang="zh-CN" sz="1600" dirty="0"/>
              <a:t>2</a:t>
            </a:r>
            <a:r>
              <a:rPr lang="en-US" altLang="zh-CN" sz="1600" dirty="0" smtClean="0"/>
              <a:t>A</a:t>
            </a:r>
            <a:r>
              <a:rPr lang="en-US" altLang="zh-CN" sz="1600" dirty="0"/>
              <a:t>, </a:t>
            </a:r>
            <a:r>
              <a:rPr lang="en-US" altLang="zh-CN" sz="1600" dirty="0" smtClean="0"/>
              <a:t>20~22AWG </a:t>
            </a:r>
          </a:p>
          <a:p>
            <a:pPr>
              <a:lnSpc>
                <a:spcPct val="150000"/>
              </a:lnSpc>
              <a:spcBef>
                <a:spcPts val="0"/>
              </a:spcBef>
            </a:pPr>
            <a:r>
              <a:rPr lang="en-US" altLang="zh-CN" sz="1600" dirty="0" smtClean="0">
                <a:ea typeface="黑体" pitchFamily="49" charset="-122"/>
              </a:rPr>
              <a:t>Wire to panel available</a:t>
            </a:r>
            <a:endParaRPr lang="en-US" altLang="zh-CN" sz="1600" dirty="0" smtClean="0"/>
          </a:p>
          <a:p>
            <a:pPr>
              <a:lnSpc>
                <a:spcPct val="150000"/>
              </a:lnSpc>
              <a:spcBef>
                <a:spcPts val="0"/>
              </a:spcBef>
            </a:pPr>
            <a:r>
              <a:rPr lang="en-US" altLang="zh-CN" sz="1600" dirty="0" smtClean="0"/>
              <a:t>Thermoplastic, Flammability Rating: UL94, V-0</a:t>
            </a:r>
          </a:p>
        </p:txBody>
      </p:sp>
      <p:pic>
        <p:nvPicPr>
          <p:cNvPr id="8" name="Picture 2" descr="C:\Users\winnie.chen.CATE-1\Desktop\新建文件夹\网站维护\网站图片更新\20220305\ATV3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7103" y="1793024"/>
            <a:ext cx="5625630" cy="3395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2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3065" b="5447"/>
          <a:stretch/>
        </p:blipFill>
        <p:spPr>
          <a:xfrm>
            <a:off x="7069537" y="2123118"/>
            <a:ext cx="4980571" cy="3037765"/>
          </a:xfrm>
          <a:prstGeom prst="rect">
            <a:avLst/>
          </a:prstGeom>
          <a:ln>
            <a:noFill/>
          </a:ln>
        </p:spPr>
      </p:pic>
      <p:sp>
        <p:nvSpPr>
          <p:cNvPr id="6" name="Title Placeholder 1"/>
          <p:cNvSpPr txBox="1">
            <a:spLocks/>
          </p:cNvSpPr>
          <p:nvPr/>
        </p:nvSpPr>
        <p:spPr>
          <a:xfrm>
            <a:off x="0" y="559369"/>
            <a:ext cx="12192000" cy="579592"/>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smtClean="0">
                <a:solidFill>
                  <a:schemeClr val="accent1">
                    <a:lumMod val="50000"/>
                  </a:schemeClr>
                </a:solidFill>
              </a:rPr>
              <a:t>AHD Series</a:t>
            </a:r>
            <a:r>
              <a:rPr lang="zh-CN" altLang="en-US" sz="2800" b="0" dirty="0" smtClean="0">
                <a:solidFill>
                  <a:schemeClr val="accent1">
                    <a:lumMod val="50000"/>
                  </a:schemeClr>
                </a:solidFill>
              </a:rPr>
              <a:t> </a:t>
            </a:r>
            <a:endParaRPr lang="en-US" sz="2800" b="0" dirty="0">
              <a:solidFill>
                <a:schemeClr val="accent1">
                  <a:lumMod val="50000"/>
                </a:schemeClr>
              </a:solidFill>
            </a:endParaRPr>
          </a:p>
        </p:txBody>
      </p:sp>
      <p:sp>
        <p:nvSpPr>
          <p:cNvPr id="7" name="Content Placeholder 2"/>
          <p:cNvSpPr txBox="1">
            <a:spLocks/>
          </p:cNvSpPr>
          <p:nvPr/>
        </p:nvSpPr>
        <p:spPr>
          <a:xfrm>
            <a:off x="991340" y="1676186"/>
            <a:ext cx="5898192" cy="30309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altLang="zh-CN" sz="2000" b="1" dirty="0" smtClean="0"/>
              <a:t>Technical Data</a:t>
            </a:r>
          </a:p>
          <a:p>
            <a:pPr>
              <a:lnSpc>
                <a:spcPct val="150000"/>
              </a:lnSpc>
              <a:spcBef>
                <a:spcPts val="0"/>
              </a:spcBef>
            </a:pPr>
            <a:r>
              <a:rPr lang="en-US" altLang="zh-CN" sz="1600" dirty="0" smtClean="0"/>
              <a:t>6,9  positions</a:t>
            </a:r>
            <a:r>
              <a:rPr lang="zh-CN" altLang="en-US" sz="1600" dirty="0" smtClean="0"/>
              <a:t> </a:t>
            </a:r>
            <a:r>
              <a:rPr lang="en-US" altLang="zh-CN" sz="1600" dirty="0" smtClean="0"/>
              <a:t>available</a:t>
            </a:r>
          </a:p>
          <a:p>
            <a:pPr>
              <a:lnSpc>
                <a:spcPct val="150000"/>
              </a:lnSpc>
              <a:spcBef>
                <a:spcPts val="0"/>
              </a:spcBef>
            </a:pPr>
            <a:r>
              <a:rPr lang="en-US" altLang="zh-CN" sz="1600" dirty="0" smtClean="0"/>
              <a:t>Rating voltage:  250V AC/DC according to IEC</a:t>
            </a:r>
          </a:p>
          <a:p>
            <a:pPr marL="0" indent="0">
              <a:lnSpc>
                <a:spcPct val="150000"/>
              </a:lnSpc>
              <a:spcBef>
                <a:spcPts val="0"/>
              </a:spcBef>
              <a:buFont typeface="Arial" panose="020B0604020202020204" pitchFamily="34" charset="0"/>
              <a:buNone/>
            </a:pPr>
            <a:r>
              <a:rPr lang="en-US" altLang="zh-CN" sz="1600" dirty="0" smtClean="0"/>
              <a:t>                                  500V AC/DC according to UL 1977</a:t>
            </a:r>
            <a:endParaRPr lang="zh-CN" altLang="en-US" sz="1600" dirty="0" smtClean="0"/>
          </a:p>
          <a:p>
            <a:pPr marL="285750" indent="-285750">
              <a:lnSpc>
                <a:spcPct val="150000"/>
              </a:lnSpc>
              <a:spcBef>
                <a:spcPts val="0"/>
              </a:spcBef>
            </a:pPr>
            <a:r>
              <a:rPr lang="en-US" altLang="zh-CN" sz="1600" dirty="0"/>
              <a:t>6</a:t>
            </a:r>
            <a:r>
              <a:rPr lang="zh-CN" altLang="en-US" sz="1600" dirty="0"/>
              <a:t> </a:t>
            </a:r>
            <a:r>
              <a:rPr lang="en-US" altLang="zh-CN" sz="1600" dirty="0"/>
              <a:t>position: match with 12 contact size , 25A, </a:t>
            </a:r>
            <a:r>
              <a:rPr lang="en-US" altLang="zh-CN" sz="1600" dirty="0" smtClean="0"/>
              <a:t>10~14AWG</a:t>
            </a:r>
          </a:p>
          <a:p>
            <a:pPr marL="285750" indent="-285750">
              <a:lnSpc>
                <a:spcPct val="150000"/>
              </a:lnSpc>
              <a:spcBef>
                <a:spcPts val="0"/>
              </a:spcBef>
            </a:pPr>
            <a:r>
              <a:rPr lang="en-US" altLang="zh-CN" sz="1600" dirty="0"/>
              <a:t>9 position: match with 16 contact size, 13A, </a:t>
            </a:r>
            <a:r>
              <a:rPr lang="en-US" altLang="zh-CN" sz="1600" dirty="0" smtClean="0"/>
              <a:t>14~20AWG</a:t>
            </a:r>
          </a:p>
          <a:p>
            <a:pPr marL="285750" indent="-285750">
              <a:lnSpc>
                <a:spcPct val="150000"/>
              </a:lnSpc>
              <a:spcBef>
                <a:spcPts val="0"/>
              </a:spcBef>
            </a:pPr>
            <a:r>
              <a:rPr lang="en-US" altLang="zh-CN" sz="1600" dirty="0"/>
              <a:t>High-performance, cost-effective</a:t>
            </a:r>
          </a:p>
          <a:p>
            <a:pPr marL="285750" indent="-285750">
              <a:lnSpc>
                <a:spcPct val="150000"/>
              </a:lnSpc>
              <a:spcBef>
                <a:spcPts val="0"/>
              </a:spcBef>
            </a:pPr>
            <a:r>
              <a:rPr lang="en-US" altLang="zh-CN" sz="1600" b="1" dirty="0"/>
              <a:t>SAE J1939</a:t>
            </a:r>
            <a:r>
              <a:rPr lang="zh-CN" altLang="en-US" sz="1600" dirty="0"/>
              <a:t> </a:t>
            </a:r>
            <a:r>
              <a:rPr lang="en-US" altLang="zh-CN" sz="1600" dirty="0"/>
              <a:t>protocol standard</a:t>
            </a:r>
          </a:p>
          <a:p>
            <a:pPr marL="285750" indent="-285750">
              <a:lnSpc>
                <a:spcPct val="150000"/>
              </a:lnSpc>
              <a:spcBef>
                <a:spcPts val="0"/>
              </a:spcBef>
            </a:pPr>
            <a:r>
              <a:rPr lang="en-US" altLang="zh-CN" sz="1600" dirty="0"/>
              <a:t>Ideal for controlled/uncontrolled environmental </a:t>
            </a:r>
            <a:r>
              <a:rPr lang="en-US" altLang="zh-CN" sz="1600" dirty="0" smtClean="0"/>
              <a:t>conditions</a:t>
            </a:r>
            <a:endParaRPr lang="en-US" altLang="zh-CN" sz="1600" dirty="0"/>
          </a:p>
        </p:txBody>
      </p:sp>
    </p:spTree>
    <p:extLst>
      <p:ext uri="{BB962C8B-B14F-4D97-AF65-F5344CB8AC3E}">
        <p14:creationId xmlns:p14="http://schemas.microsoft.com/office/powerpoint/2010/main" val="378879294"/>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2"/>
          <p:cNvGrpSpPr/>
          <p:nvPr/>
        </p:nvGrpSpPr>
        <p:grpSpPr>
          <a:xfrm>
            <a:off x="8017382" y="2966254"/>
            <a:ext cx="3860537" cy="2479288"/>
            <a:chOff x="838200" y="1571625"/>
            <a:chExt cx="2451728" cy="1711095"/>
          </a:xfrm>
        </p:grpSpPr>
        <p:pic>
          <p:nvPicPr>
            <p:cNvPr id="12"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571625"/>
              <a:ext cx="1228933" cy="819289"/>
            </a:xfrm>
            <a:prstGeom prst="rect">
              <a:avLst/>
            </a:prstGeom>
            <a:ln>
              <a:noFill/>
            </a:ln>
          </p:spPr>
        </p:pic>
        <p:pic>
          <p:nvPicPr>
            <p:cNvPr id="15"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0995" y="2463431"/>
              <a:ext cx="1228933" cy="819289"/>
            </a:xfrm>
            <a:prstGeom prst="rect">
              <a:avLst/>
            </a:prstGeom>
            <a:ln>
              <a:noFill/>
            </a:ln>
          </p:spPr>
        </p:pic>
        <p:pic>
          <p:nvPicPr>
            <p:cNvPr id="16"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2463431"/>
              <a:ext cx="1228933" cy="819289"/>
            </a:xfrm>
            <a:prstGeom prst="rect">
              <a:avLst/>
            </a:prstGeom>
            <a:ln>
              <a:noFill/>
            </a:ln>
          </p:spPr>
        </p:pic>
        <p:pic>
          <p:nvPicPr>
            <p:cNvPr id="17"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0995" y="1571625"/>
              <a:ext cx="1228933" cy="819289"/>
            </a:xfrm>
            <a:prstGeom prst="rect">
              <a:avLst/>
            </a:prstGeom>
            <a:ln>
              <a:noFill/>
            </a:ln>
          </p:spPr>
        </p:pic>
      </p:grpSp>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969346" y="1340722"/>
            <a:ext cx="2288840" cy="1188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54046" y="1344056"/>
            <a:ext cx="1884126" cy="1249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4294967295"/>
          </p:nvPr>
        </p:nvSpPr>
        <p:spPr>
          <a:xfrm>
            <a:off x="1115628" y="1330349"/>
            <a:ext cx="6845958" cy="4071612"/>
          </a:xfrm>
        </p:spPr>
        <p:txBody>
          <a:bodyPr>
            <a:noAutofit/>
          </a:bodyPr>
          <a:lstStyle/>
          <a:p>
            <a:pPr marL="0" indent="0">
              <a:lnSpc>
                <a:spcPct val="150000"/>
              </a:lnSpc>
              <a:buNone/>
            </a:pPr>
            <a:r>
              <a:rPr lang="en-US" altLang="zh-CN" sz="2000" b="1" dirty="0"/>
              <a:t>Technical Data</a:t>
            </a:r>
          </a:p>
          <a:p>
            <a:pPr>
              <a:lnSpc>
                <a:spcPct val="150000"/>
              </a:lnSpc>
              <a:spcBef>
                <a:spcPts val="0"/>
              </a:spcBef>
            </a:pPr>
            <a:r>
              <a:rPr lang="en-US" altLang="zh-CN" sz="1600" dirty="0" smtClean="0"/>
              <a:t>24 Shell: 7, 9, 18, 19, 21, 23, 27, 29, 31, 35, 47,91  positions available</a:t>
            </a:r>
          </a:p>
          <a:p>
            <a:pPr>
              <a:lnSpc>
                <a:spcPct val="150000"/>
              </a:lnSpc>
              <a:spcBef>
                <a:spcPts val="0"/>
              </a:spcBef>
            </a:pPr>
            <a:r>
              <a:rPr lang="en-US" altLang="zh-CN" sz="1600" dirty="0" smtClean="0"/>
              <a:t>18 Shell: 6, 8, 14, 20, 21 position available</a:t>
            </a:r>
          </a:p>
          <a:p>
            <a:pPr>
              <a:lnSpc>
                <a:spcPct val="150000"/>
              </a:lnSpc>
              <a:spcBef>
                <a:spcPts val="0"/>
              </a:spcBef>
            </a:pPr>
            <a:r>
              <a:rPr lang="en-US" altLang="zh-CN" sz="1600" dirty="0"/>
              <a:t>Rating voltage: </a:t>
            </a:r>
            <a:r>
              <a:rPr lang="en-US" altLang="zh-CN" sz="1600" dirty="0" smtClean="0"/>
              <a:t>250V </a:t>
            </a:r>
            <a:r>
              <a:rPr lang="en-US" altLang="zh-CN" sz="1600" dirty="0"/>
              <a:t>AC/DC according to UL </a:t>
            </a:r>
            <a:r>
              <a:rPr lang="en-US" altLang="zh-CN" sz="1600" dirty="0" smtClean="0"/>
              <a:t>1977</a:t>
            </a:r>
          </a:p>
          <a:p>
            <a:pPr>
              <a:lnSpc>
                <a:spcPct val="150000"/>
              </a:lnSpc>
              <a:spcBef>
                <a:spcPts val="0"/>
              </a:spcBef>
            </a:pPr>
            <a:r>
              <a:rPr lang="en-US" altLang="zh-CN" sz="1600" dirty="0" smtClean="0"/>
              <a:t>4</a:t>
            </a:r>
            <a:r>
              <a:rPr lang="zh-CN" altLang="en-US" sz="1600" dirty="0" smtClean="0"/>
              <a:t> </a:t>
            </a:r>
            <a:r>
              <a:rPr lang="en-US" altLang="zh-CN" sz="1600" dirty="0"/>
              <a:t>contact size, </a:t>
            </a:r>
            <a:r>
              <a:rPr lang="en-US" altLang="zh-CN" sz="1600" dirty="0" smtClean="0"/>
              <a:t>100A</a:t>
            </a:r>
            <a:r>
              <a:rPr lang="en-US" altLang="zh-CN" sz="1600" dirty="0"/>
              <a:t>, 6</a:t>
            </a:r>
            <a:r>
              <a:rPr lang="en-US" altLang="zh-CN" sz="1600" dirty="0" smtClean="0"/>
              <a:t>AWG</a:t>
            </a:r>
          </a:p>
          <a:p>
            <a:pPr>
              <a:lnSpc>
                <a:spcPct val="150000"/>
              </a:lnSpc>
              <a:spcBef>
                <a:spcPts val="0"/>
              </a:spcBef>
            </a:pPr>
            <a:r>
              <a:rPr lang="en-US" altLang="zh-CN" sz="1600" dirty="0" smtClean="0"/>
              <a:t>8</a:t>
            </a:r>
            <a:r>
              <a:rPr lang="zh-CN" altLang="en-US" sz="1600" dirty="0"/>
              <a:t> </a:t>
            </a:r>
            <a:r>
              <a:rPr lang="en-US" altLang="zh-CN" sz="1600" dirty="0" smtClean="0"/>
              <a:t>contact size, 60A, 10~12AWG</a:t>
            </a:r>
          </a:p>
          <a:p>
            <a:pPr>
              <a:lnSpc>
                <a:spcPct val="150000"/>
              </a:lnSpc>
              <a:spcBef>
                <a:spcPts val="0"/>
              </a:spcBef>
            </a:pPr>
            <a:r>
              <a:rPr lang="en-US" altLang="zh-CN" sz="1600" dirty="0" smtClean="0"/>
              <a:t>12</a:t>
            </a:r>
            <a:r>
              <a:rPr lang="zh-CN" altLang="en-US" sz="1600" dirty="0"/>
              <a:t> </a:t>
            </a:r>
            <a:r>
              <a:rPr lang="en-US" altLang="zh-CN" sz="1600" dirty="0" smtClean="0"/>
              <a:t>contact size, 25A, 10~14AWG</a:t>
            </a:r>
          </a:p>
          <a:p>
            <a:pPr>
              <a:lnSpc>
                <a:spcPct val="150000"/>
              </a:lnSpc>
              <a:spcBef>
                <a:spcPts val="0"/>
              </a:spcBef>
            </a:pPr>
            <a:r>
              <a:rPr lang="en-US" altLang="zh-CN" sz="1600" dirty="0" smtClean="0"/>
              <a:t>16</a:t>
            </a:r>
            <a:r>
              <a:rPr lang="zh-CN" altLang="en-US" sz="1600" dirty="0"/>
              <a:t> </a:t>
            </a:r>
            <a:r>
              <a:rPr lang="en-US" altLang="zh-CN" sz="1600" dirty="0" smtClean="0"/>
              <a:t>contact size, 13A, 14~20AWG</a:t>
            </a:r>
          </a:p>
          <a:p>
            <a:pPr>
              <a:lnSpc>
                <a:spcPct val="150000"/>
              </a:lnSpc>
              <a:spcBef>
                <a:spcPts val="0"/>
              </a:spcBef>
            </a:pPr>
            <a:r>
              <a:rPr lang="en-US" altLang="zh-CN" sz="1600" dirty="0" smtClean="0"/>
              <a:t>20 contact size, 7.5A, 16~22AWG</a:t>
            </a:r>
          </a:p>
          <a:p>
            <a:pPr>
              <a:lnSpc>
                <a:spcPct val="150000"/>
              </a:lnSpc>
              <a:spcBef>
                <a:spcPts val="0"/>
              </a:spcBef>
            </a:pPr>
            <a:r>
              <a:rPr lang="en-US" altLang="zh-CN" sz="1600" dirty="0"/>
              <a:t>High density signal and mixed power insert configurations</a:t>
            </a:r>
          </a:p>
          <a:p>
            <a:pPr>
              <a:lnSpc>
                <a:spcPct val="150000"/>
              </a:lnSpc>
              <a:spcBef>
                <a:spcPts val="0"/>
              </a:spcBef>
            </a:pPr>
            <a:r>
              <a:rPr lang="en-US" altLang="zh-CN" sz="1600" dirty="0" smtClean="0"/>
              <a:t>Bulkhead mounting or In-line</a:t>
            </a:r>
          </a:p>
          <a:p>
            <a:pPr>
              <a:lnSpc>
                <a:spcPct val="150000"/>
              </a:lnSpc>
              <a:spcBef>
                <a:spcPts val="0"/>
              </a:spcBef>
            </a:pPr>
            <a:r>
              <a:rPr lang="en-US" altLang="zh-CN" sz="1600" dirty="0" smtClean="0"/>
              <a:t>Reverse and standard arrangements</a:t>
            </a:r>
            <a:endParaRPr lang="en-US" sz="1400" b="1" u="sng" dirty="0" smtClean="0"/>
          </a:p>
          <a:p>
            <a:pPr marL="0" indent="0">
              <a:lnSpc>
                <a:spcPct val="100000"/>
              </a:lnSpc>
              <a:spcBef>
                <a:spcPts val="0"/>
              </a:spcBef>
              <a:buNone/>
            </a:pPr>
            <a:endParaRPr lang="en-US" sz="1400" b="1" u="sng" dirty="0"/>
          </a:p>
        </p:txBody>
      </p:sp>
      <p:sp>
        <p:nvSpPr>
          <p:cNvPr id="14" name="Title Placeholder 1"/>
          <p:cNvSpPr txBox="1">
            <a:spLocks/>
          </p:cNvSpPr>
          <p:nvPr/>
        </p:nvSpPr>
        <p:spPr>
          <a:xfrm>
            <a:off x="0" y="559369"/>
            <a:ext cx="12192000" cy="579592"/>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smtClean="0">
                <a:solidFill>
                  <a:schemeClr val="accent1">
                    <a:lumMod val="50000"/>
                  </a:schemeClr>
                </a:solidFill>
              </a:rPr>
              <a:t>AHDP Series</a:t>
            </a:r>
            <a:r>
              <a:rPr lang="zh-CN" altLang="en-US" sz="2800" b="0" dirty="0" smtClean="0">
                <a:solidFill>
                  <a:schemeClr val="accent1">
                    <a:lumMod val="50000"/>
                  </a:schemeClr>
                </a:solidFill>
              </a:rPr>
              <a:t> </a:t>
            </a:r>
            <a:endParaRPr lang="en-US" sz="2800" b="0" dirty="0">
              <a:solidFill>
                <a:schemeClr val="accent1">
                  <a:lumMod val="50000"/>
                </a:schemeClr>
              </a:solidFill>
            </a:endParaRPr>
          </a:p>
        </p:txBody>
      </p:sp>
    </p:spTree>
    <p:extLst>
      <p:ext uri="{BB962C8B-B14F-4D97-AF65-F5344CB8AC3E}">
        <p14:creationId xmlns:p14="http://schemas.microsoft.com/office/powerpoint/2010/main" val="3614563450"/>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7141" y="920882"/>
            <a:ext cx="4949016" cy="4456842"/>
            <a:chOff x="6031090" y="457200"/>
            <a:chExt cx="5829300" cy="5181599"/>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1090" y="1752599"/>
              <a:ext cx="5829300" cy="388620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8055" t="8332" r="15278" b="6250"/>
            <a:stretch/>
          </p:blipFill>
          <p:spPr>
            <a:xfrm>
              <a:off x="7251472" y="1481148"/>
              <a:ext cx="1104900" cy="943769"/>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8333" t="10417" r="13889" b="8333"/>
            <a:stretch/>
          </p:blipFill>
          <p:spPr>
            <a:xfrm flipH="1">
              <a:off x="8534400" y="457200"/>
              <a:ext cx="2261964" cy="1575296"/>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7213" t="5753" r="12546"/>
            <a:stretch/>
          </p:blipFill>
          <p:spPr>
            <a:xfrm>
              <a:off x="9775170" y="1285501"/>
              <a:ext cx="1159584" cy="1037270"/>
            </a:xfrm>
            <a:prstGeom prst="rect">
              <a:avLst/>
            </a:prstGeom>
          </p:spPr>
        </p:pic>
      </p:grpSp>
      <p:sp>
        <p:nvSpPr>
          <p:cNvPr id="6" name="TextBox 5"/>
          <p:cNvSpPr txBox="1"/>
          <p:nvPr/>
        </p:nvSpPr>
        <p:spPr>
          <a:xfrm>
            <a:off x="4888731" y="1330807"/>
            <a:ext cx="6588564" cy="4616648"/>
          </a:xfrm>
          <a:prstGeom prst="rect">
            <a:avLst/>
          </a:prstGeom>
          <a:noFill/>
        </p:spPr>
        <p:txBody>
          <a:bodyPr wrap="square" rtlCol="0">
            <a:spAutoFit/>
          </a:bodyPr>
          <a:lstStyle/>
          <a:p>
            <a:pPr>
              <a:lnSpc>
                <a:spcPct val="150000"/>
              </a:lnSpc>
            </a:pPr>
            <a:r>
              <a:rPr lang="en-US" altLang="zh-CN" sz="2000" b="1" dirty="0">
                <a:latin typeface="Century Gothic" pitchFamily="34" charset="0"/>
              </a:rPr>
              <a:t>Technical Data</a:t>
            </a:r>
          </a:p>
          <a:p>
            <a:pPr marL="228600" indent="-228600">
              <a:lnSpc>
                <a:spcPct val="150000"/>
              </a:lnSpc>
              <a:buFont typeface="Arial" panose="020B0604020202020204" pitchFamily="34" charset="0"/>
              <a:buChar char="•"/>
            </a:pPr>
            <a:r>
              <a:rPr lang="en-US" altLang="zh-CN" sz="1600" dirty="0" smtClean="0">
                <a:latin typeface="Century Gothic" pitchFamily="34" charset="0"/>
              </a:rPr>
              <a:t>6 </a:t>
            </a:r>
            <a:r>
              <a:rPr lang="en-US" altLang="zh-CN" sz="1600" dirty="0">
                <a:latin typeface="Century Gothic" pitchFamily="34" charset="0"/>
              </a:rPr>
              <a:t>shell </a:t>
            </a:r>
            <a:r>
              <a:rPr lang="en-US" altLang="zh-CN" sz="1600" dirty="0" smtClean="0">
                <a:latin typeface="Century Gothic" pitchFamily="34" charset="0"/>
              </a:rPr>
              <a:t>sizes</a:t>
            </a:r>
            <a:endParaRPr lang="en-US" altLang="zh-CN" sz="1600" dirty="0">
              <a:latin typeface="Century Gothic" pitchFamily="34" charset="0"/>
            </a:endParaRPr>
          </a:p>
          <a:p>
            <a:pPr marL="228600" indent="-228600">
              <a:lnSpc>
                <a:spcPct val="150000"/>
              </a:lnSpc>
              <a:buFont typeface="Arial" panose="020B0604020202020204" pitchFamily="34" charset="0"/>
              <a:buChar char="•"/>
            </a:pPr>
            <a:r>
              <a:rPr lang="en-US" altLang="zh-CN" sz="1600" dirty="0">
                <a:latin typeface="Century Gothic" pitchFamily="34" charset="0"/>
              </a:rPr>
              <a:t>With standard insert arrangements &amp; mixed power and signal arrangements.</a:t>
            </a:r>
          </a:p>
          <a:p>
            <a:pPr marL="228600" indent="-228600">
              <a:lnSpc>
                <a:spcPct val="150000"/>
              </a:lnSpc>
              <a:buFont typeface="Arial" panose="020B0604020202020204" pitchFamily="34" charset="0"/>
              <a:buChar char="•"/>
            </a:pPr>
            <a:r>
              <a:rPr lang="en-US" altLang="zh-CN" sz="1600" dirty="0" smtClean="0">
                <a:latin typeface="Century Gothic" pitchFamily="34" charset="0"/>
              </a:rPr>
              <a:t>8 </a:t>
            </a:r>
            <a:r>
              <a:rPr lang="en-US" altLang="zh-CN" sz="1600" dirty="0">
                <a:latin typeface="Century Gothic" panose="020B0502020202020204" pitchFamily="34" charset="0"/>
              </a:rPr>
              <a:t>contact size, Rated voltage 500V AC/DC, </a:t>
            </a:r>
            <a:r>
              <a:rPr lang="en-US" altLang="zh-CN" sz="1600" dirty="0" smtClean="0">
                <a:latin typeface="Century Gothic" panose="020B0502020202020204" pitchFamily="34" charset="0"/>
              </a:rPr>
              <a:t>Rated current 45A</a:t>
            </a:r>
            <a:r>
              <a:rPr lang="en-US" altLang="zh-CN" sz="1600" dirty="0">
                <a:latin typeface="Century Gothic" panose="020B0502020202020204" pitchFamily="34" charset="0"/>
              </a:rPr>
              <a:t>, </a:t>
            </a:r>
            <a:r>
              <a:rPr lang="en-US" altLang="zh-CN" sz="1600" dirty="0" smtClean="0">
                <a:latin typeface="Century Gothic" panose="020B0502020202020204" pitchFamily="34" charset="0"/>
              </a:rPr>
              <a:t>10~12AWG</a:t>
            </a:r>
            <a:endParaRPr lang="en-US" altLang="zh-CN" sz="1600" dirty="0">
              <a:latin typeface="Century Gothic" panose="020B0502020202020204" pitchFamily="34" charset="0"/>
            </a:endParaRPr>
          </a:p>
          <a:p>
            <a:pPr marL="228600" indent="-228600">
              <a:lnSpc>
                <a:spcPct val="150000"/>
              </a:lnSpc>
              <a:buFont typeface="Arial" panose="020B0604020202020204" pitchFamily="34" charset="0"/>
              <a:buChar char="•"/>
            </a:pPr>
            <a:r>
              <a:rPr lang="en-US" altLang="zh-CN" sz="1600" dirty="0">
                <a:latin typeface="Century Gothic" panose="020B0502020202020204" pitchFamily="34" charset="0"/>
              </a:rPr>
              <a:t>2.5mm contact size, Rated voltage 500V AC/DC, </a:t>
            </a:r>
            <a:r>
              <a:rPr lang="en-US" altLang="zh-CN" sz="1600" dirty="0" smtClean="0">
                <a:latin typeface="Century Gothic" panose="020B0502020202020204" pitchFamily="34" charset="0"/>
              </a:rPr>
              <a:t>Rated current 23A, 12~14AWG</a:t>
            </a:r>
            <a:endParaRPr lang="en-US" altLang="zh-CN" sz="1600" dirty="0">
              <a:latin typeface="Century Gothic" panose="020B0502020202020204" pitchFamily="34" charset="0"/>
            </a:endParaRPr>
          </a:p>
          <a:p>
            <a:pPr marL="228600" indent="-228600">
              <a:lnSpc>
                <a:spcPct val="150000"/>
              </a:lnSpc>
              <a:spcBef>
                <a:spcPts val="0"/>
              </a:spcBef>
              <a:buFont typeface="Arial" panose="020B0604020202020204" pitchFamily="34" charset="0"/>
              <a:buChar char="•"/>
            </a:pPr>
            <a:r>
              <a:rPr lang="en-US" altLang="zh-CN" sz="1600" dirty="0">
                <a:latin typeface="Century Gothic" panose="020B0502020202020204" pitchFamily="34" charset="0"/>
              </a:rPr>
              <a:t>16</a:t>
            </a:r>
            <a:r>
              <a:rPr lang="zh-CN" altLang="en-US" sz="1600" dirty="0">
                <a:latin typeface="Century Gothic" pitchFamily="34" charset="0"/>
              </a:rPr>
              <a:t> </a:t>
            </a:r>
            <a:r>
              <a:rPr lang="en-US" altLang="zh-CN" sz="1600" dirty="0">
                <a:latin typeface="Century Gothic" panose="020B0502020202020204" pitchFamily="34" charset="0"/>
              </a:rPr>
              <a:t>contact size, Rated voltage </a:t>
            </a:r>
            <a:r>
              <a:rPr lang="en-US" altLang="zh-CN" sz="1600" dirty="0" smtClean="0">
                <a:latin typeface="Century Gothic" panose="020B0502020202020204" pitchFamily="34" charset="0"/>
              </a:rPr>
              <a:t>500V </a:t>
            </a:r>
            <a:r>
              <a:rPr lang="en-US" altLang="zh-CN" sz="1600" dirty="0">
                <a:latin typeface="Century Gothic" panose="020B0502020202020204" pitchFamily="34" charset="0"/>
              </a:rPr>
              <a:t>AC/DC, Rated </a:t>
            </a:r>
            <a:r>
              <a:rPr lang="en-US" altLang="zh-CN" sz="1600" dirty="0" smtClean="0">
                <a:latin typeface="Century Gothic" panose="020B0502020202020204" pitchFamily="34" charset="0"/>
              </a:rPr>
              <a:t>current 13A</a:t>
            </a:r>
            <a:r>
              <a:rPr lang="en-US" altLang="zh-CN" sz="1600" dirty="0">
                <a:latin typeface="Century Gothic" panose="020B0502020202020204" pitchFamily="34" charset="0"/>
              </a:rPr>
              <a:t>, </a:t>
            </a:r>
            <a:r>
              <a:rPr lang="en-US" altLang="zh-CN" sz="1600" dirty="0" smtClean="0">
                <a:latin typeface="Century Gothic" panose="020B0502020202020204" pitchFamily="34" charset="0"/>
              </a:rPr>
              <a:t>14~26AWG</a:t>
            </a:r>
            <a:endParaRPr lang="en-US" altLang="zh-CN" sz="1600" dirty="0">
              <a:latin typeface="Century Gothic" panose="020B0502020202020204" pitchFamily="34" charset="0"/>
            </a:endParaRPr>
          </a:p>
          <a:p>
            <a:pPr marL="228600" indent="-228600">
              <a:lnSpc>
                <a:spcPct val="150000"/>
              </a:lnSpc>
              <a:spcBef>
                <a:spcPts val="0"/>
              </a:spcBef>
              <a:buFont typeface="Arial" panose="020B0604020202020204" pitchFamily="34" charset="0"/>
              <a:buChar char="•"/>
            </a:pPr>
            <a:r>
              <a:rPr lang="en-US" altLang="zh-CN" sz="1600" dirty="0">
                <a:latin typeface="Century Gothic" panose="020B0502020202020204" pitchFamily="34" charset="0"/>
              </a:rPr>
              <a:t>20</a:t>
            </a:r>
            <a:r>
              <a:rPr lang="zh-CN" altLang="en-US" sz="1600" dirty="0">
                <a:latin typeface="Century Gothic" pitchFamily="34" charset="0"/>
              </a:rPr>
              <a:t> </a:t>
            </a:r>
            <a:r>
              <a:rPr lang="en-US" altLang="zh-CN" sz="1600" dirty="0">
                <a:latin typeface="Century Gothic" pitchFamily="34" charset="0"/>
              </a:rPr>
              <a:t>contact size, Rated </a:t>
            </a:r>
            <a:r>
              <a:rPr lang="en-US" altLang="zh-CN" sz="1600" dirty="0" smtClean="0">
                <a:latin typeface="Century Gothic" pitchFamily="34" charset="0"/>
              </a:rPr>
              <a:t>voltage 250V </a:t>
            </a:r>
            <a:r>
              <a:rPr lang="en-US" altLang="zh-CN" sz="1600" dirty="0">
                <a:latin typeface="Century Gothic" pitchFamily="34" charset="0"/>
              </a:rPr>
              <a:t>AC/DC, Rated current </a:t>
            </a:r>
            <a:r>
              <a:rPr lang="en-US" altLang="zh-CN" sz="1600" dirty="0" smtClean="0">
                <a:latin typeface="Century Gothic" pitchFamily="34" charset="0"/>
              </a:rPr>
              <a:t>7.5A(machined</a:t>
            </a:r>
            <a:r>
              <a:rPr lang="en-US" altLang="zh-CN" sz="1600" dirty="0">
                <a:latin typeface="Century Gothic" pitchFamily="34" charset="0"/>
              </a:rPr>
              <a:t>), 5A(stamped &amp; </a:t>
            </a:r>
            <a:r>
              <a:rPr lang="en-US" altLang="zh-CN" sz="1600" dirty="0" smtClean="0">
                <a:latin typeface="Century Gothic" pitchFamily="34" charset="0"/>
              </a:rPr>
              <a:t>formed), 20~30AWG</a:t>
            </a:r>
            <a:endParaRPr lang="en-US" altLang="zh-CN" sz="1600" dirty="0">
              <a:latin typeface="Century Gothic" panose="020B0502020202020204" pitchFamily="34" charset="0"/>
            </a:endParaRPr>
          </a:p>
        </p:txBody>
      </p:sp>
      <p:sp>
        <p:nvSpPr>
          <p:cNvPr id="11" name="Title Placeholder 1"/>
          <p:cNvSpPr txBox="1">
            <a:spLocks/>
          </p:cNvSpPr>
          <p:nvPr/>
        </p:nvSpPr>
        <p:spPr>
          <a:xfrm>
            <a:off x="0" y="502878"/>
            <a:ext cx="12192000" cy="654344"/>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smtClean="0">
                <a:solidFill>
                  <a:schemeClr val="accent1">
                    <a:lumMod val="50000"/>
                  </a:schemeClr>
                </a:solidFill>
              </a:rPr>
              <a:t>RTS Series</a:t>
            </a:r>
            <a:endParaRPr lang="en-US" sz="2000" b="0" dirty="0">
              <a:solidFill>
                <a:schemeClr val="accent1">
                  <a:lumMod val="50000"/>
                </a:schemeClr>
              </a:solidFill>
            </a:endParaRPr>
          </a:p>
        </p:txBody>
      </p:sp>
      <p:pic>
        <p:nvPicPr>
          <p:cNvPr id="12"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9377" y="4815421"/>
            <a:ext cx="933309" cy="790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199593" y="4993751"/>
            <a:ext cx="994381" cy="817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87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5874" y="2102256"/>
            <a:ext cx="4032139" cy="2676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Placeholder 1"/>
          <p:cNvSpPr txBox="1">
            <a:spLocks/>
          </p:cNvSpPr>
          <p:nvPr/>
        </p:nvSpPr>
        <p:spPr>
          <a:xfrm>
            <a:off x="0" y="559369"/>
            <a:ext cx="12192000" cy="579592"/>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smtClean="0">
                <a:solidFill>
                  <a:schemeClr val="accent1">
                    <a:lumMod val="50000"/>
                  </a:schemeClr>
                </a:solidFill>
              </a:rPr>
              <a:t>AHDM Series</a:t>
            </a:r>
            <a:r>
              <a:rPr lang="zh-CN" altLang="en-US" sz="2800" b="0" dirty="0" smtClean="0">
                <a:solidFill>
                  <a:schemeClr val="accent1">
                    <a:lumMod val="50000"/>
                  </a:schemeClr>
                </a:solidFill>
              </a:rPr>
              <a:t> </a:t>
            </a:r>
            <a:endParaRPr lang="en-US" sz="2800" b="0" dirty="0">
              <a:solidFill>
                <a:schemeClr val="accent1">
                  <a:lumMod val="50000"/>
                </a:schemeClr>
              </a:solidFill>
            </a:endParaRPr>
          </a:p>
        </p:txBody>
      </p:sp>
      <p:sp>
        <p:nvSpPr>
          <p:cNvPr id="7" name="Content Placeholder 2"/>
          <p:cNvSpPr txBox="1">
            <a:spLocks/>
          </p:cNvSpPr>
          <p:nvPr/>
        </p:nvSpPr>
        <p:spPr>
          <a:xfrm>
            <a:off x="1115628" y="1330349"/>
            <a:ext cx="6845958" cy="40716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altLang="zh-CN" sz="2000" b="1" dirty="0" smtClean="0"/>
              <a:t>Technical Data</a:t>
            </a:r>
          </a:p>
          <a:p>
            <a:pPr>
              <a:lnSpc>
                <a:spcPct val="150000"/>
              </a:lnSpc>
              <a:spcBef>
                <a:spcPts val="0"/>
              </a:spcBef>
            </a:pPr>
            <a:r>
              <a:rPr lang="en-US" altLang="zh-CN" sz="1600" dirty="0" smtClean="0"/>
              <a:t>24 Shell: 7, 9, 18, 19, 21, 23, 27, 29, 31, 35, 47,91 positions available</a:t>
            </a:r>
          </a:p>
          <a:p>
            <a:pPr>
              <a:lnSpc>
                <a:spcPct val="150000"/>
              </a:lnSpc>
              <a:spcBef>
                <a:spcPts val="0"/>
              </a:spcBef>
            </a:pPr>
            <a:r>
              <a:rPr lang="en-US" altLang="zh-CN" sz="1600" dirty="0" smtClean="0"/>
              <a:t>18 Shell: 6, 8, 14, 20, 21 position available</a:t>
            </a:r>
          </a:p>
          <a:p>
            <a:pPr>
              <a:lnSpc>
                <a:spcPct val="150000"/>
              </a:lnSpc>
              <a:spcBef>
                <a:spcPts val="0"/>
              </a:spcBef>
            </a:pPr>
            <a:r>
              <a:rPr lang="en-US" altLang="zh-CN" sz="1600" dirty="0" smtClean="0"/>
              <a:t>Rating voltage: 250V AC/DC according to UL 1977</a:t>
            </a:r>
          </a:p>
          <a:p>
            <a:pPr>
              <a:lnSpc>
                <a:spcPct val="150000"/>
              </a:lnSpc>
              <a:spcBef>
                <a:spcPts val="0"/>
              </a:spcBef>
            </a:pPr>
            <a:r>
              <a:rPr lang="en-US" altLang="zh-CN" sz="1600" dirty="0" smtClean="0"/>
              <a:t>4</a:t>
            </a:r>
            <a:r>
              <a:rPr lang="zh-CN" altLang="en-US" sz="1600" dirty="0" smtClean="0"/>
              <a:t> </a:t>
            </a:r>
            <a:r>
              <a:rPr lang="en-US" altLang="zh-CN" sz="1600" dirty="0" smtClean="0"/>
              <a:t>contact size, 100A, 6AWG</a:t>
            </a:r>
          </a:p>
          <a:p>
            <a:pPr>
              <a:lnSpc>
                <a:spcPct val="150000"/>
              </a:lnSpc>
              <a:spcBef>
                <a:spcPts val="0"/>
              </a:spcBef>
            </a:pPr>
            <a:r>
              <a:rPr lang="en-US" altLang="zh-CN" sz="1600" dirty="0" smtClean="0"/>
              <a:t>8</a:t>
            </a:r>
            <a:r>
              <a:rPr lang="zh-CN" altLang="en-US" sz="1600" dirty="0" smtClean="0"/>
              <a:t> </a:t>
            </a:r>
            <a:r>
              <a:rPr lang="en-US" altLang="zh-CN" sz="1600" dirty="0" smtClean="0"/>
              <a:t>contact size, 60A, 10~12AWG</a:t>
            </a:r>
          </a:p>
          <a:p>
            <a:pPr>
              <a:lnSpc>
                <a:spcPct val="150000"/>
              </a:lnSpc>
              <a:spcBef>
                <a:spcPts val="0"/>
              </a:spcBef>
            </a:pPr>
            <a:r>
              <a:rPr lang="en-US" altLang="zh-CN" sz="1600" dirty="0" smtClean="0"/>
              <a:t>12</a:t>
            </a:r>
            <a:r>
              <a:rPr lang="zh-CN" altLang="en-US" sz="1600" dirty="0" smtClean="0"/>
              <a:t> </a:t>
            </a:r>
            <a:r>
              <a:rPr lang="en-US" altLang="zh-CN" sz="1600" dirty="0" smtClean="0"/>
              <a:t>contact size, 25A, 10~14AWG</a:t>
            </a:r>
          </a:p>
          <a:p>
            <a:pPr>
              <a:lnSpc>
                <a:spcPct val="150000"/>
              </a:lnSpc>
              <a:spcBef>
                <a:spcPts val="0"/>
              </a:spcBef>
            </a:pPr>
            <a:r>
              <a:rPr lang="en-US" altLang="zh-CN" sz="1600" dirty="0" smtClean="0"/>
              <a:t>16</a:t>
            </a:r>
            <a:r>
              <a:rPr lang="zh-CN" altLang="en-US" sz="1600" dirty="0" smtClean="0"/>
              <a:t> </a:t>
            </a:r>
            <a:r>
              <a:rPr lang="en-US" altLang="zh-CN" sz="1600" dirty="0" smtClean="0"/>
              <a:t>contact size, 13A, 14~20AWG</a:t>
            </a:r>
          </a:p>
          <a:p>
            <a:pPr>
              <a:lnSpc>
                <a:spcPct val="150000"/>
              </a:lnSpc>
              <a:spcBef>
                <a:spcPts val="0"/>
              </a:spcBef>
            </a:pPr>
            <a:r>
              <a:rPr lang="en-US" altLang="zh-CN" sz="1600" dirty="0" smtClean="0"/>
              <a:t>20 contact size, 7.5A, 16~22AWG</a:t>
            </a:r>
          </a:p>
          <a:p>
            <a:pPr>
              <a:lnSpc>
                <a:spcPct val="150000"/>
              </a:lnSpc>
              <a:spcBef>
                <a:spcPts val="0"/>
              </a:spcBef>
            </a:pPr>
            <a:r>
              <a:rPr lang="en-US" altLang="zh-CN" sz="1600" dirty="0" smtClean="0"/>
              <a:t>High density signal and mixed power insert configurations</a:t>
            </a:r>
          </a:p>
          <a:p>
            <a:pPr>
              <a:lnSpc>
                <a:spcPct val="150000"/>
              </a:lnSpc>
              <a:spcBef>
                <a:spcPts val="0"/>
              </a:spcBef>
            </a:pPr>
            <a:r>
              <a:rPr lang="en-US" altLang="zh-CN" sz="1600" dirty="0" smtClean="0"/>
              <a:t>Bulkhead mounting or In-line</a:t>
            </a:r>
          </a:p>
          <a:p>
            <a:pPr>
              <a:lnSpc>
                <a:spcPct val="150000"/>
              </a:lnSpc>
              <a:spcBef>
                <a:spcPts val="0"/>
              </a:spcBef>
            </a:pPr>
            <a:r>
              <a:rPr lang="en-US" altLang="zh-CN" sz="1600" dirty="0" smtClean="0"/>
              <a:t>Reverse and standard arrangements</a:t>
            </a:r>
            <a:endParaRPr lang="en-US" sz="1400" b="1" u="sng" dirty="0" smtClean="0"/>
          </a:p>
          <a:p>
            <a:pPr marL="0" indent="0">
              <a:lnSpc>
                <a:spcPct val="100000"/>
              </a:lnSpc>
              <a:spcBef>
                <a:spcPts val="0"/>
              </a:spcBef>
              <a:buFont typeface="Arial" panose="020B0604020202020204" pitchFamily="34" charset="0"/>
              <a:buNone/>
            </a:pPr>
            <a:endParaRPr lang="en-US" sz="1400" b="1" u="sng" dirty="0"/>
          </a:p>
        </p:txBody>
      </p:sp>
    </p:spTree>
    <p:extLst>
      <p:ext uri="{BB962C8B-B14F-4D97-AF65-F5344CB8AC3E}">
        <p14:creationId xmlns:p14="http://schemas.microsoft.com/office/powerpoint/2010/main" val="290652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txBox="1">
            <a:spLocks/>
          </p:cNvSpPr>
          <p:nvPr/>
        </p:nvSpPr>
        <p:spPr>
          <a:xfrm>
            <a:off x="5111986" y="1749051"/>
            <a:ext cx="7404605" cy="43973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zh-CN" sz="2000" b="1" dirty="0"/>
              <a:t>Technical Data</a:t>
            </a:r>
          </a:p>
          <a:p>
            <a:pPr>
              <a:lnSpc>
                <a:spcPct val="150000"/>
              </a:lnSpc>
              <a:spcBef>
                <a:spcPts val="0"/>
              </a:spcBef>
            </a:pPr>
            <a:r>
              <a:rPr lang="en-US" altLang="zh-CN" sz="1600" dirty="0" smtClean="0"/>
              <a:t>AT</a:t>
            </a:r>
            <a:r>
              <a:rPr lang="zh-CN" altLang="en-US" sz="1600" dirty="0" smtClean="0"/>
              <a:t> </a:t>
            </a:r>
            <a:r>
              <a:rPr lang="en-US" altLang="zh-CN" sz="1600" dirty="0" smtClean="0"/>
              <a:t>series 2, 3, 4, 6, 8, 12</a:t>
            </a:r>
            <a:r>
              <a:rPr lang="zh-CN" altLang="en-US" sz="1600" dirty="0"/>
              <a:t> </a:t>
            </a:r>
            <a:r>
              <a:rPr lang="en-US" altLang="zh-CN" sz="1600" dirty="0"/>
              <a:t>, </a:t>
            </a:r>
            <a:r>
              <a:rPr lang="en-US" altLang="zh-CN" sz="1600" dirty="0" smtClean="0"/>
              <a:t>18 positions: 16 contact size, 13A</a:t>
            </a:r>
          </a:p>
          <a:p>
            <a:pPr>
              <a:lnSpc>
                <a:spcPct val="150000"/>
              </a:lnSpc>
              <a:spcBef>
                <a:spcPts val="0"/>
              </a:spcBef>
            </a:pPr>
            <a:r>
              <a:rPr lang="en-US" sz="1600" dirty="0" smtClean="0"/>
              <a:t>AT</a:t>
            </a:r>
            <a:r>
              <a:rPr lang="zh-CN" altLang="en-US" sz="1600" dirty="0"/>
              <a:t> </a:t>
            </a:r>
            <a:r>
              <a:rPr lang="en-US" altLang="zh-CN" sz="1600" dirty="0" smtClean="0"/>
              <a:t>series</a:t>
            </a:r>
            <a:r>
              <a:rPr lang="zh-CN" altLang="en-US" sz="1600" dirty="0" smtClean="0"/>
              <a:t> </a:t>
            </a:r>
            <a:r>
              <a:rPr lang="en-US" sz="1600" dirty="0" smtClean="0"/>
              <a:t>13</a:t>
            </a:r>
            <a:r>
              <a:rPr lang="zh-CN" altLang="en-US" sz="1600" dirty="0"/>
              <a:t> </a:t>
            </a:r>
            <a:r>
              <a:rPr lang="en-US" altLang="zh-CN" sz="1600" dirty="0" smtClean="0"/>
              <a:t>position: 12 contact size, 25A; 16</a:t>
            </a:r>
            <a:r>
              <a:rPr lang="zh-CN" altLang="en-US" sz="1600" dirty="0"/>
              <a:t> </a:t>
            </a:r>
            <a:r>
              <a:rPr lang="en-US" altLang="zh-CN" sz="1600" dirty="0" smtClean="0"/>
              <a:t>contact size, 13A</a:t>
            </a:r>
          </a:p>
          <a:p>
            <a:pPr>
              <a:lnSpc>
                <a:spcPct val="150000"/>
              </a:lnSpc>
              <a:spcBef>
                <a:spcPts val="0"/>
              </a:spcBef>
            </a:pPr>
            <a:r>
              <a:rPr lang="en-US" sz="1600" dirty="0" smtClean="0"/>
              <a:t>ATP series </a:t>
            </a:r>
            <a:r>
              <a:rPr lang="en-US" altLang="zh-CN" sz="1600" dirty="0" smtClean="0"/>
              <a:t>2 and 4</a:t>
            </a:r>
            <a:r>
              <a:rPr lang="zh-CN" altLang="en-US" sz="1600" dirty="0"/>
              <a:t> </a:t>
            </a:r>
            <a:r>
              <a:rPr lang="en-US" altLang="zh-CN" sz="1600" dirty="0" smtClean="0"/>
              <a:t>positions: 12 contact size, 25A</a:t>
            </a:r>
          </a:p>
          <a:p>
            <a:pPr>
              <a:lnSpc>
                <a:spcPct val="150000"/>
              </a:lnSpc>
              <a:spcBef>
                <a:spcPts val="0"/>
              </a:spcBef>
            </a:pPr>
            <a:r>
              <a:rPr lang="en-US" altLang="zh-CN" sz="1600" dirty="0" smtClean="0"/>
              <a:t>ATV series 18 positions: 16 contact size, 13A</a:t>
            </a:r>
          </a:p>
          <a:p>
            <a:pPr latinLnBrk="1"/>
            <a:r>
              <a:rPr lang="en-US" altLang="zh-CN" sz="1600" dirty="0"/>
              <a:t>ATM series </a:t>
            </a:r>
            <a:r>
              <a:rPr lang="en-US" altLang="zh-CN" sz="1600" dirty="0" smtClean="0"/>
              <a:t>12</a:t>
            </a:r>
            <a:r>
              <a:rPr lang="en-US" altLang="zh-CN" sz="1600" dirty="0"/>
              <a:t> positions </a:t>
            </a:r>
            <a:r>
              <a:rPr lang="en-US" altLang="zh-CN" sz="1600" dirty="0" smtClean="0"/>
              <a:t>: 20 contact size, 7.5A</a:t>
            </a:r>
            <a:endParaRPr lang="en-US" altLang="zh-CN" sz="1600" dirty="0"/>
          </a:p>
          <a:p>
            <a:pPr latinLnBrk="1"/>
            <a:r>
              <a:rPr lang="en-US" altLang="zh-CN" sz="1600" dirty="0"/>
              <a:t>ATHD series 8# 12# panel waterproof connector </a:t>
            </a:r>
            <a:endParaRPr lang="en-US" altLang="zh-CN" sz="1600" dirty="0" smtClean="0"/>
          </a:p>
          <a:p>
            <a:pPr>
              <a:lnSpc>
                <a:spcPct val="150000"/>
              </a:lnSpc>
              <a:spcBef>
                <a:spcPts val="0"/>
              </a:spcBef>
            </a:pPr>
            <a:r>
              <a:rPr lang="en-US" altLang="zh-CN" sz="1600" dirty="0"/>
              <a:t>Harsh environment </a:t>
            </a:r>
            <a:r>
              <a:rPr lang="en-US" altLang="zh-CN" sz="1600" dirty="0" smtClean="0"/>
              <a:t>applications</a:t>
            </a:r>
          </a:p>
        </p:txBody>
      </p:sp>
      <p:sp>
        <p:nvSpPr>
          <p:cNvPr id="20" name="Title Placeholder 1"/>
          <p:cNvSpPr txBox="1">
            <a:spLocks/>
          </p:cNvSpPr>
          <p:nvPr/>
        </p:nvSpPr>
        <p:spPr>
          <a:xfrm>
            <a:off x="1132764" y="755555"/>
            <a:ext cx="9621672" cy="364637"/>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smtClean="0">
                <a:solidFill>
                  <a:schemeClr val="accent1">
                    <a:lumMod val="50000"/>
                  </a:schemeClr>
                </a:solidFill>
              </a:rPr>
              <a:t>Plastic </a:t>
            </a:r>
            <a:r>
              <a:rPr lang="en-US" altLang="zh-CN" sz="2800" b="0" dirty="0" err="1" smtClean="0">
                <a:solidFill>
                  <a:schemeClr val="accent1">
                    <a:lumMod val="50000"/>
                  </a:schemeClr>
                </a:solidFill>
              </a:rPr>
              <a:t>PanelMate</a:t>
            </a:r>
            <a:r>
              <a:rPr lang="en-US" altLang="zh-CN" sz="2800" b="0" dirty="0" smtClean="0">
                <a:solidFill>
                  <a:schemeClr val="accent1">
                    <a:lumMod val="50000"/>
                  </a:schemeClr>
                </a:solidFill>
              </a:rPr>
              <a:t> connectors</a:t>
            </a:r>
            <a:endParaRPr lang="en-US" sz="2800" b="0" dirty="0">
              <a:solidFill>
                <a:schemeClr val="accent1">
                  <a:lumMod val="50000"/>
                </a:schemeClr>
              </a:solidFill>
            </a:endParaRPr>
          </a:p>
        </p:txBody>
      </p:sp>
      <p:pic>
        <p:nvPicPr>
          <p:cNvPr id="6"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067" y="2135213"/>
            <a:ext cx="3294254" cy="2408629"/>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399" y="4681869"/>
            <a:ext cx="1865324" cy="154814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7723" y="4594249"/>
            <a:ext cx="1647127" cy="1349536"/>
          </a:xfrm>
          <a:prstGeom prst="rect">
            <a:avLst/>
          </a:prstGeom>
        </p:spPr>
      </p:pic>
    </p:spTree>
    <p:extLst>
      <p:ext uri="{BB962C8B-B14F-4D97-AF65-F5344CB8AC3E}">
        <p14:creationId xmlns:p14="http://schemas.microsoft.com/office/powerpoint/2010/main" val="651755233"/>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666" y="1899795"/>
            <a:ext cx="1833800" cy="1790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0246" y="1988163"/>
            <a:ext cx="1987064" cy="161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Placeholder 1"/>
          <p:cNvSpPr txBox="1">
            <a:spLocks/>
          </p:cNvSpPr>
          <p:nvPr/>
        </p:nvSpPr>
        <p:spPr>
          <a:xfrm>
            <a:off x="0" y="675136"/>
            <a:ext cx="12191999" cy="447762"/>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smtClean="0">
                <a:solidFill>
                  <a:schemeClr val="accent1">
                    <a:lumMod val="50000"/>
                  </a:schemeClr>
                </a:solidFill>
              </a:rPr>
              <a:t>Flange Mount series</a:t>
            </a:r>
            <a:r>
              <a:rPr lang="zh-CN" altLang="en-US" sz="2800" b="0" dirty="0" smtClean="0">
                <a:solidFill>
                  <a:schemeClr val="accent1">
                    <a:lumMod val="50000"/>
                  </a:schemeClr>
                </a:solidFill>
              </a:rPr>
              <a:t> </a:t>
            </a:r>
            <a:endParaRPr lang="en-US" sz="2800" b="0" dirty="0">
              <a:solidFill>
                <a:schemeClr val="accent1">
                  <a:lumMod val="50000"/>
                </a:schemeClr>
              </a:solidFill>
            </a:endParaRPr>
          </a:p>
        </p:txBody>
      </p:sp>
      <p:sp>
        <p:nvSpPr>
          <p:cNvPr id="7" name="Content Placeholder 2"/>
          <p:cNvSpPr txBox="1">
            <a:spLocks/>
          </p:cNvSpPr>
          <p:nvPr/>
        </p:nvSpPr>
        <p:spPr>
          <a:xfrm>
            <a:off x="5111986" y="1749051"/>
            <a:ext cx="6144593" cy="43973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zh-CN" sz="2000" b="1" dirty="0"/>
              <a:t>Technical Data</a:t>
            </a:r>
          </a:p>
          <a:p>
            <a:pPr>
              <a:lnSpc>
                <a:spcPct val="150000"/>
              </a:lnSpc>
              <a:spcBef>
                <a:spcPts val="0"/>
              </a:spcBef>
            </a:pPr>
            <a:r>
              <a:rPr lang="en-US" altLang="zh-CN" sz="1600" dirty="0" smtClean="0"/>
              <a:t>AT</a:t>
            </a:r>
            <a:r>
              <a:rPr lang="zh-CN" altLang="en-US" sz="1600" dirty="0" smtClean="0"/>
              <a:t> </a:t>
            </a:r>
            <a:r>
              <a:rPr lang="en-US" altLang="zh-CN" sz="1600" dirty="0" smtClean="0"/>
              <a:t>series 2, 3, 4, 6, 8, 12</a:t>
            </a:r>
            <a:r>
              <a:rPr lang="zh-CN" altLang="en-US" sz="1600" dirty="0" smtClean="0"/>
              <a:t> </a:t>
            </a:r>
            <a:r>
              <a:rPr lang="en-US" altLang="zh-CN" sz="1600" dirty="0" smtClean="0"/>
              <a:t>positions: 16 contact size, 13A</a:t>
            </a:r>
          </a:p>
          <a:p>
            <a:pPr>
              <a:lnSpc>
                <a:spcPct val="150000"/>
              </a:lnSpc>
              <a:spcBef>
                <a:spcPts val="0"/>
              </a:spcBef>
            </a:pPr>
            <a:r>
              <a:rPr lang="en-US" sz="1600" dirty="0" smtClean="0"/>
              <a:t>ATM</a:t>
            </a:r>
            <a:r>
              <a:rPr lang="zh-CN" altLang="en-US" sz="1600" dirty="0" smtClean="0"/>
              <a:t> </a:t>
            </a:r>
            <a:r>
              <a:rPr lang="en-US" altLang="zh-CN" sz="1600" dirty="0" smtClean="0"/>
              <a:t>series</a:t>
            </a:r>
            <a:r>
              <a:rPr lang="zh-CN" altLang="en-US" sz="1600" dirty="0" smtClean="0"/>
              <a:t> </a:t>
            </a:r>
            <a:r>
              <a:rPr lang="en-US" sz="1600" dirty="0" smtClean="0"/>
              <a:t>12</a:t>
            </a:r>
            <a:r>
              <a:rPr lang="zh-CN" altLang="en-US" sz="1600" dirty="0" smtClean="0"/>
              <a:t> </a:t>
            </a:r>
            <a:r>
              <a:rPr lang="en-US" altLang="zh-CN" sz="1600" dirty="0" smtClean="0"/>
              <a:t>position: 20 contact size, 7.5A</a:t>
            </a:r>
          </a:p>
          <a:p>
            <a:pPr>
              <a:lnSpc>
                <a:spcPct val="150000"/>
              </a:lnSpc>
              <a:spcBef>
                <a:spcPts val="0"/>
              </a:spcBef>
            </a:pPr>
            <a:r>
              <a:rPr lang="en-US" altLang="zh-CN" sz="1600" dirty="0" smtClean="0"/>
              <a:t>Harsh </a:t>
            </a:r>
            <a:r>
              <a:rPr lang="en-US" altLang="zh-CN" sz="1600" dirty="0"/>
              <a:t>environment </a:t>
            </a:r>
            <a:r>
              <a:rPr lang="en-US" altLang="zh-CN" sz="1600" dirty="0" smtClean="0"/>
              <a:t>applications</a:t>
            </a:r>
          </a:p>
          <a:p>
            <a:pPr marL="0" indent="0">
              <a:lnSpc>
                <a:spcPct val="100000"/>
              </a:lnSpc>
              <a:spcBef>
                <a:spcPts val="0"/>
              </a:spcBef>
              <a:buFont typeface="Arial" panose="020B0604020202020204" pitchFamily="34" charset="0"/>
              <a:buNone/>
            </a:pPr>
            <a:endParaRPr lang="en-US" sz="1400" b="1" u="sng" dirty="0"/>
          </a:p>
        </p:txBody>
      </p:sp>
    </p:spTree>
    <p:extLst>
      <p:ext uri="{BB962C8B-B14F-4D97-AF65-F5344CB8AC3E}">
        <p14:creationId xmlns:p14="http://schemas.microsoft.com/office/powerpoint/2010/main" val="294385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870260" y="1603538"/>
            <a:ext cx="5896422" cy="40716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zh-CN" sz="2400" b="1" dirty="0"/>
              <a:t>Technical Data</a:t>
            </a:r>
          </a:p>
          <a:p>
            <a:r>
              <a:rPr lang="en-US" altLang="zh-CN" sz="1600" dirty="0" smtClean="0">
                <a:ea typeface="黑体" pitchFamily="49" charset="-122"/>
              </a:rPr>
              <a:t>Single position</a:t>
            </a:r>
          </a:p>
          <a:p>
            <a:pPr>
              <a:lnSpc>
                <a:spcPct val="150000"/>
              </a:lnSpc>
              <a:spcBef>
                <a:spcPts val="0"/>
              </a:spcBef>
            </a:pPr>
            <a:r>
              <a:rPr lang="en-US" altLang="zh-CN" sz="1600" dirty="0"/>
              <a:t>Rating voltage:  250V AC/DC according to IEC</a:t>
            </a:r>
          </a:p>
          <a:p>
            <a:pPr marL="0" indent="0">
              <a:lnSpc>
                <a:spcPct val="150000"/>
              </a:lnSpc>
              <a:spcBef>
                <a:spcPts val="0"/>
              </a:spcBef>
              <a:buNone/>
            </a:pPr>
            <a:r>
              <a:rPr lang="en-US" altLang="zh-CN" sz="1600" dirty="0"/>
              <a:t>                                  </a:t>
            </a:r>
            <a:r>
              <a:rPr lang="en-US" altLang="zh-CN" sz="1600" dirty="0" smtClean="0"/>
              <a:t>600V </a:t>
            </a:r>
            <a:r>
              <a:rPr lang="en-US" altLang="zh-CN" sz="1600" dirty="0"/>
              <a:t>AC/DC according to UL </a:t>
            </a:r>
            <a:r>
              <a:rPr lang="en-US" altLang="zh-CN" sz="1600" dirty="0" smtClean="0"/>
              <a:t>1977</a:t>
            </a:r>
            <a:endParaRPr lang="zh-CN" altLang="en-US" sz="1600" dirty="0">
              <a:ea typeface="黑体" pitchFamily="49" charset="-122"/>
            </a:endParaRPr>
          </a:p>
          <a:p>
            <a:pPr>
              <a:lnSpc>
                <a:spcPct val="150000"/>
              </a:lnSpc>
              <a:spcBef>
                <a:spcPts val="0"/>
              </a:spcBef>
            </a:pPr>
            <a:r>
              <a:rPr lang="en-US" altLang="zh-CN" sz="1600" dirty="0" smtClean="0">
                <a:ea typeface="黑体" pitchFamily="49" charset="-122"/>
              </a:rPr>
              <a:t>4 contact size</a:t>
            </a:r>
            <a:r>
              <a:rPr lang="zh-CN" altLang="en-US" sz="1600" dirty="0" smtClean="0">
                <a:ea typeface="黑体" pitchFamily="49" charset="-122"/>
              </a:rPr>
              <a:t>，</a:t>
            </a:r>
            <a:r>
              <a:rPr lang="en-US" altLang="zh-CN" sz="1600" dirty="0" smtClean="0">
                <a:ea typeface="黑体" pitchFamily="49" charset="-122"/>
              </a:rPr>
              <a:t>100A</a:t>
            </a:r>
            <a:r>
              <a:rPr lang="zh-CN" altLang="en-US" sz="1600" dirty="0" smtClean="0">
                <a:ea typeface="黑体" pitchFamily="49" charset="-122"/>
              </a:rPr>
              <a:t> ，</a:t>
            </a:r>
            <a:r>
              <a:rPr lang="en-US" altLang="zh-CN" sz="1600" dirty="0" smtClean="0">
                <a:ea typeface="黑体" pitchFamily="49" charset="-122"/>
              </a:rPr>
              <a:t> 6AWG</a:t>
            </a:r>
          </a:p>
          <a:p>
            <a:pPr>
              <a:lnSpc>
                <a:spcPct val="150000"/>
              </a:lnSpc>
              <a:spcBef>
                <a:spcPts val="0"/>
              </a:spcBef>
            </a:pPr>
            <a:r>
              <a:rPr lang="en-US" altLang="zh-CN" sz="1600" dirty="0" smtClean="0">
                <a:ea typeface="黑体" pitchFamily="49" charset="-122"/>
              </a:rPr>
              <a:t>8 contact </a:t>
            </a:r>
            <a:r>
              <a:rPr lang="en-US" altLang="zh-CN" sz="1600" dirty="0">
                <a:ea typeface="黑体" pitchFamily="49" charset="-122"/>
              </a:rPr>
              <a:t>size</a:t>
            </a:r>
            <a:r>
              <a:rPr lang="zh-CN" altLang="en-US" sz="1600" dirty="0" smtClean="0">
                <a:ea typeface="黑体" pitchFamily="49" charset="-122"/>
              </a:rPr>
              <a:t>，</a:t>
            </a:r>
            <a:r>
              <a:rPr lang="en-US" altLang="zh-CN" sz="1600" dirty="0" smtClean="0">
                <a:ea typeface="黑体" pitchFamily="49" charset="-122"/>
              </a:rPr>
              <a:t>60A</a:t>
            </a:r>
            <a:r>
              <a:rPr lang="zh-CN" altLang="en-US" sz="1600" dirty="0" smtClean="0">
                <a:ea typeface="黑体" pitchFamily="49" charset="-122"/>
              </a:rPr>
              <a:t> </a:t>
            </a:r>
            <a:r>
              <a:rPr lang="zh-CN" altLang="en-US" sz="1600" dirty="0">
                <a:ea typeface="黑体" pitchFamily="49" charset="-122"/>
              </a:rPr>
              <a:t>，</a:t>
            </a:r>
            <a:r>
              <a:rPr lang="en-US" altLang="zh-CN" sz="1600" dirty="0">
                <a:ea typeface="黑体" pitchFamily="49" charset="-122"/>
              </a:rPr>
              <a:t> </a:t>
            </a:r>
            <a:r>
              <a:rPr lang="en-US" altLang="zh-CN" sz="1600" dirty="0" smtClean="0">
                <a:ea typeface="黑体" pitchFamily="49" charset="-122"/>
              </a:rPr>
              <a:t>8~10AWG</a:t>
            </a:r>
            <a:endParaRPr lang="en-US" altLang="zh-CN" sz="1600" dirty="0">
              <a:ea typeface="黑体" pitchFamily="49" charset="-122"/>
            </a:endParaRPr>
          </a:p>
          <a:p>
            <a:pPr>
              <a:lnSpc>
                <a:spcPct val="150000"/>
              </a:lnSpc>
              <a:spcBef>
                <a:spcPts val="0"/>
              </a:spcBef>
            </a:pPr>
            <a:r>
              <a:rPr lang="en-US" altLang="zh-CN" sz="1600" dirty="0" smtClean="0">
                <a:ea typeface="黑体" pitchFamily="49" charset="-122"/>
              </a:rPr>
              <a:t>12  </a:t>
            </a:r>
            <a:r>
              <a:rPr lang="en-US" altLang="zh-CN" sz="1600" dirty="0">
                <a:ea typeface="黑体" pitchFamily="49" charset="-122"/>
              </a:rPr>
              <a:t>contact size</a:t>
            </a:r>
            <a:r>
              <a:rPr lang="zh-CN" altLang="en-US" sz="1600" dirty="0" smtClean="0">
                <a:ea typeface="黑体" pitchFamily="49" charset="-122"/>
              </a:rPr>
              <a:t>，</a:t>
            </a:r>
            <a:r>
              <a:rPr lang="en-US" altLang="zh-CN" sz="1600" dirty="0" smtClean="0">
                <a:ea typeface="黑体" pitchFamily="49" charset="-122"/>
              </a:rPr>
              <a:t>25A</a:t>
            </a:r>
            <a:r>
              <a:rPr lang="zh-CN" altLang="en-US" sz="1600" dirty="0" smtClean="0">
                <a:ea typeface="黑体" pitchFamily="49" charset="-122"/>
              </a:rPr>
              <a:t> </a:t>
            </a:r>
            <a:r>
              <a:rPr lang="zh-CN" altLang="en-US" sz="1600" dirty="0">
                <a:ea typeface="黑体" pitchFamily="49" charset="-122"/>
              </a:rPr>
              <a:t>，</a:t>
            </a:r>
            <a:r>
              <a:rPr lang="en-US" altLang="zh-CN" sz="1600" dirty="0">
                <a:ea typeface="黑体" pitchFamily="49" charset="-122"/>
              </a:rPr>
              <a:t> </a:t>
            </a:r>
            <a:r>
              <a:rPr lang="en-US" altLang="zh-CN" sz="1600" dirty="0" smtClean="0">
                <a:ea typeface="黑体" pitchFamily="49" charset="-122"/>
              </a:rPr>
              <a:t>10~14AWG</a:t>
            </a:r>
          </a:p>
          <a:p>
            <a:pPr>
              <a:lnSpc>
                <a:spcPct val="150000"/>
              </a:lnSpc>
              <a:spcBef>
                <a:spcPts val="0"/>
              </a:spcBef>
            </a:pPr>
            <a:r>
              <a:rPr lang="en-US" altLang="zh-CN" sz="1600" dirty="0" smtClean="0">
                <a:ea typeface="黑体" pitchFamily="49" charset="-122"/>
              </a:rPr>
              <a:t>Wire to panel, wire to wire available</a:t>
            </a:r>
            <a:endParaRPr lang="en-US" sz="1400" b="1" u="sng" dirty="0" smtClean="0"/>
          </a:p>
          <a:p>
            <a:pPr marL="0" indent="0">
              <a:lnSpc>
                <a:spcPct val="100000"/>
              </a:lnSpc>
              <a:spcBef>
                <a:spcPts val="0"/>
              </a:spcBef>
              <a:buFont typeface="Arial" panose="020B0604020202020204" pitchFamily="34" charset="0"/>
              <a:buNone/>
            </a:pPr>
            <a:endParaRPr lang="en-US" sz="1400" b="1" u="sng" dirty="0"/>
          </a:p>
        </p:txBody>
      </p:sp>
      <p:sp>
        <p:nvSpPr>
          <p:cNvPr id="8" name="Title Placeholder 1"/>
          <p:cNvSpPr txBox="1">
            <a:spLocks/>
          </p:cNvSpPr>
          <p:nvPr/>
        </p:nvSpPr>
        <p:spPr>
          <a:xfrm>
            <a:off x="0" y="559369"/>
            <a:ext cx="12192000" cy="579592"/>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smtClean="0">
                <a:solidFill>
                  <a:schemeClr val="accent1">
                    <a:lumMod val="50000"/>
                  </a:schemeClr>
                </a:solidFill>
              </a:rPr>
              <a:t>ATHD Series</a:t>
            </a:r>
            <a:r>
              <a:rPr lang="zh-CN" altLang="en-US" sz="2800" b="0" dirty="0" smtClean="0">
                <a:solidFill>
                  <a:schemeClr val="accent1">
                    <a:lumMod val="50000"/>
                  </a:schemeClr>
                </a:solidFill>
              </a:rPr>
              <a:t> </a:t>
            </a:r>
            <a:endParaRPr lang="en-US" sz="2800" b="0" dirty="0">
              <a:solidFill>
                <a:schemeClr val="accent1">
                  <a:lumMod val="50000"/>
                </a:schemeClr>
              </a:solidFill>
            </a:endParaRPr>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47907" y="1727956"/>
            <a:ext cx="7039842" cy="36246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92775" y="4414762"/>
            <a:ext cx="6625436" cy="2443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01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46161" y="1396741"/>
            <a:ext cx="10645254" cy="1569660"/>
          </a:xfrm>
          <a:prstGeom prst="rect">
            <a:avLst/>
          </a:prstGeom>
          <a:noFill/>
        </p:spPr>
        <p:txBody>
          <a:bodyPr wrap="square" rtlCol="0">
            <a:spAutoFit/>
          </a:bodyPr>
          <a:lstStyle/>
          <a:p>
            <a:pPr marL="285750" indent="-285750">
              <a:lnSpc>
                <a:spcPct val="150000"/>
              </a:lnSpc>
              <a:buFont typeface="Wingdings" pitchFamily="2" charset="2"/>
              <a:buChar char="Ø"/>
            </a:pPr>
            <a:r>
              <a:rPr lang="en-US" altLang="zh-CN" sz="1600" dirty="0" smtClean="0">
                <a:latin typeface="Century Gothic" pitchFamily="34" charset="0"/>
              </a:rPr>
              <a:t>Our </a:t>
            </a:r>
            <a:r>
              <a:rPr lang="en-US" altLang="zh-CN" sz="1600">
                <a:latin typeface="Century Gothic" pitchFamily="34" charset="0"/>
              </a:rPr>
              <a:t>AT </a:t>
            </a:r>
            <a:r>
              <a:rPr lang="en-US" altLang="zh-CN" sz="1600" smtClean="0">
                <a:latin typeface="Century Gothic" pitchFamily="34" charset="0"/>
              </a:rPr>
              <a:t>Speed </a:t>
            </a:r>
            <a:r>
              <a:rPr lang="en-US" altLang="zh-CN" sz="1600" dirty="0">
                <a:latin typeface="Century Gothic" pitchFamily="34" charset="0"/>
              </a:rPr>
              <a:t>Splices offer a unique single terminal solution, which is designed to protect connections from dirt, dust, and water immersion up to 1 meter. Used in harsh environments, such as the construction, mining, marine, and agricultural industries, Jiffy Splices are easy to install and help quickly repair damaged electrical connections on equipment at the jobsite. options.</a:t>
            </a:r>
            <a:endParaRPr lang="zh-CN" altLang="en-US" sz="1600" dirty="0">
              <a:latin typeface="Century Gothic" pitchFamily="34" charset="0"/>
            </a:endParaRPr>
          </a:p>
        </p:txBody>
      </p:sp>
      <p:sp>
        <p:nvSpPr>
          <p:cNvPr id="6" name="Title Placeholder 1"/>
          <p:cNvSpPr txBox="1">
            <a:spLocks/>
          </p:cNvSpPr>
          <p:nvPr/>
        </p:nvSpPr>
        <p:spPr>
          <a:xfrm>
            <a:off x="0" y="675136"/>
            <a:ext cx="12191999" cy="447762"/>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a:solidFill>
                  <a:schemeClr val="accent1">
                    <a:lumMod val="50000"/>
                  </a:schemeClr>
                </a:solidFill>
                <a:ea typeface="黑体" pitchFamily="49" charset="-122"/>
              </a:rPr>
              <a:t>AT </a:t>
            </a:r>
            <a:r>
              <a:rPr lang="en-US" altLang="zh-CN" sz="2800" b="0" dirty="0" smtClean="0">
                <a:solidFill>
                  <a:schemeClr val="accent1">
                    <a:lumMod val="50000"/>
                  </a:schemeClr>
                </a:solidFill>
                <a:ea typeface="黑体" pitchFamily="49" charset="-122"/>
              </a:rPr>
              <a:t>Speed </a:t>
            </a:r>
            <a:r>
              <a:rPr lang="en-US" altLang="zh-CN" sz="2800" b="0" dirty="0">
                <a:solidFill>
                  <a:schemeClr val="accent1">
                    <a:lumMod val="50000"/>
                  </a:schemeClr>
                </a:solidFill>
                <a:ea typeface="黑体" pitchFamily="49" charset="-122"/>
              </a:rPr>
              <a:t>Splices</a:t>
            </a:r>
            <a:r>
              <a:rPr lang="en-US" altLang="zh-CN" sz="2800" b="0" dirty="0" smtClean="0">
                <a:solidFill>
                  <a:schemeClr val="accent1">
                    <a:lumMod val="50000"/>
                  </a:schemeClr>
                </a:solidFill>
              </a:rPr>
              <a:t> series</a:t>
            </a:r>
            <a:r>
              <a:rPr lang="zh-CN" altLang="en-US" sz="2800" b="0" dirty="0" smtClean="0">
                <a:solidFill>
                  <a:schemeClr val="accent1">
                    <a:lumMod val="50000"/>
                  </a:schemeClr>
                </a:solidFill>
              </a:rPr>
              <a:t> </a:t>
            </a:r>
            <a:endParaRPr lang="en-US" sz="2800" b="0" dirty="0">
              <a:solidFill>
                <a:schemeClr val="accent1">
                  <a:lumMod val="50000"/>
                </a:schemeClr>
              </a:solidFill>
            </a:endParaRP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5517" y="2966401"/>
            <a:ext cx="2077334" cy="1417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5941" y="3357713"/>
            <a:ext cx="1587868" cy="1025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图片 8"/>
          <p:cNvPicPr>
            <a:picLocks noChangeAspect="1"/>
          </p:cNvPicPr>
          <p:nvPr/>
        </p:nvPicPr>
        <p:blipFill>
          <a:blip r:embed="rId4"/>
          <a:stretch>
            <a:fillRect/>
          </a:stretch>
        </p:blipFill>
        <p:spPr>
          <a:xfrm>
            <a:off x="8696162" y="2966401"/>
            <a:ext cx="2595622" cy="1588700"/>
          </a:xfrm>
          <a:prstGeom prst="rect">
            <a:avLst/>
          </a:prstGeom>
        </p:spPr>
      </p:pic>
      <p:pic>
        <p:nvPicPr>
          <p:cNvPr id="10" name="图片 9"/>
          <p:cNvPicPr>
            <a:picLocks noChangeAspect="1"/>
          </p:cNvPicPr>
          <p:nvPr/>
        </p:nvPicPr>
        <p:blipFill>
          <a:blip r:embed="rId5"/>
          <a:stretch>
            <a:fillRect/>
          </a:stretch>
        </p:blipFill>
        <p:spPr>
          <a:xfrm>
            <a:off x="6443759" y="4651422"/>
            <a:ext cx="4891648" cy="1421121"/>
          </a:xfrm>
          <a:prstGeom prst="rect">
            <a:avLst/>
          </a:prstGeom>
        </p:spPr>
      </p:pic>
      <p:sp>
        <p:nvSpPr>
          <p:cNvPr id="11" name="Content Placeholder 2"/>
          <p:cNvSpPr txBox="1">
            <a:spLocks/>
          </p:cNvSpPr>
          <p:nvPr/>
        </p:nvSpPr>
        <p:spPr>
          <a:xfrm>
            <a:off x="1009277" y="3514009"/>
            <a:ext cx="4587482" cy="28262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zh-CN" sz="2400" b="1" dirty="0"/>
              <a:t>Technical Data</a:t>
            </a:r>
          </a:p>
          <a:p>
            <a:pPr>
              <a:lnSpc>
                <a:spcPct val="150000"/>
              </a:lnSpc>
            </a:pPr>
            <a:r>
              <a:rPr lang="en-US" altLang="zh-CN" sz="1600" dirty="0" smtClean="0">
                <a:ea typeface="黑体" pitchFamily="49" charset="-122"/>
              </a:rPr>
              <a:t>Single position</a:t>
            </a:r>
          </a:p>
          <a:p>
            <a:pPr>
              <a:lnSpc>
                <a:spcPct val="150000"/>
              </a:lnSpc>
              <a:spcBef>
                <a:spcPts val="0"/>
              </a:spcBef>
            </a:pPr>
            <a:r>
              <a:rPr lang="en-US" altLang="zh-CN" sz="1600" dirty="0" smtClean="0">
                <a:ea typeface="黑体" pitchFamily="49" charset="-122"/>
              </a:rPr>
              <a:t>12 contact size</a:t>
            </a:r>
            <a:r>
              <a:rPr lang="zh-CN" altLang="en-US" sz="1600" dirty="0" smtClean="0">
                <a:ea typeface="黑体" pitchFamily="49" charset="-122"/>
              </a:rPr>
              <a:t>，</a:t>
            </a:r>
            <a:r>
              <a:rPr lang="en-US" altLang="zh-CN" sz="1600" dirty="0" smtClean="0">
                <a:ea typeface="黑体" pitchFamily="49" charset="-122"/>
              </a:rPr>
              <a:t>25A</a:t>
            </a:r>
            <a:r>
              <a:rPr lang="zh-CN" altLang="en-US" sz="1600" dirty="0" smtClean="0">
                <a:ea typeface="黑体" pitchFamily="49" charset="-122"/>
              </a:rPr>
              <a:t> ，</a:t>
            </a:r>
            <a:r>
              <a:rPr lang="en-US" altLang="zh-CN" sz="1600" dirty="0" smtClean="0">
                <a:ea typeface="黑体" pitchFamily="49" charset="-122"/>
              </a:rPr>
              <a:t> 12~14AWG</a:t>
            </a:r>
          </a:p>
          <a:p>
            <a:pPr>
              <a:lnSpc>
                <a:spcPct val="150000"/>
              </a:lnSpc>
              <a:spcBef>
                <a:spcPts val="0"/>
              </a:spcBef>
            </a:pPr>
            <a:r>
              <a:rPr lang="en-US" altLang="zh-CN" sz="1600" dirty="0" smtClean="0">
                <a:ea typeface="黑体" pitchFamily="49" charset="-122"/>
              </a:rPr>
              <a:t>16 </a:t>
            </a:r>
            <a:r>
              <a:rPr lang="en-US" altLang="zh-CN" sz="1600" dirty="0">
                <a:ea typeface="黑体" pitchFamily="49" charset="-122"/>
              </a:rPr>
              <a:t>contact size</a:t>
            </a:r>
            <a:r>
              <a:rPr lang="zh-CN" altLang="en-US" sz="1600" dirty="0">
                <a:ea typeface="黑体" pitchFamily="49" charset="-122"/>
              </a:rPr>
              <a:t>，</a:t>
            </a:r>
            <a:r>
              <a:rPr lang="en-US" altLang="zh-CN" sz="1600" dirty="0">
                <a:ea typeface="黑体" pitchFamily="49" charset="-122"/>
              </a:rPr>
              <a:t>25A</a:t>
            </a:r>
            <a:r>
              <a:rPr lang="zh-CN" altLang="en-US" sz="1600" dirty="0">
                <a:ea typeface="黑体" pitchFamily="49" charset="-122"/>
              </a:rPr>
              <a:t> ，</a:t>
            </a:r>
            <a:r>
              <a:rPr lang="en-US" altLang="zh-CN" sz="1600" dirty="0">
                <a:ea typeface="黑体" pitchFamily="49" charset="-122"/>
              </a:rPr>
              <a:t> </a:t>
            </a:r>
            <a:r>
              <a:rPr lang="en-US" altLang="zh-CN" sz="1600" dirty="0" smtClean="0">
                <a:ea typeface="黑体" pitchFamily="49" charset="-122"/>
              </a:rPr>
              <a:t>12~14AWG</a:t>
            </a:r>
          </a:p>
        </p:txBody>
      </p:sp>
    </p:spTree>
    <p:extLst>
      <p:ext uri="{BB962C8B-B14F-4D97-AF65-F5344CB8AC3E}">
        <p14:creationId xmlns:p14="http://schemas.microsoft.com/office/powerpoint/2010/main" val="3071458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325" y="3198013"/>
            <a:ext cx="3875350" cy="2138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2"/>
          <p:cNvSpPr txBox="1">
            <a:spLocks/>
          </p:cNvSpPr>
          <p:nvPr/>
        </p:nvSpPr>
        <p:spPr>
          <a:xfrm>
            <a:off x="7245351" y="3459435"/>
            <a:ext cx="5184110" cy="24793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zh-CN" sz="2400" b="1" dirty="0"/>
              <a:t>Technical Data</a:t>
            </a:r>
          </a:p>
          <a:p>
            <a:pPr>
              <a:lnSpc>
                <a:spcPct val="150000"/>
              </a:lnSpc>
              <a:spcBef>
                <a:spcPts val="0"/>
              </a:spcBef>
            </a:pPr>
            <a:r>
              <a:rPr lang="en-US" altLang="zh-CN" sz="1600" dirty="0" smtClean="0"/>
              <a:t>AT</a:t>
            </a:r>
            <a:r>
              <a:rPr lang="zh-CN" altLang="en-US" sz="1600" dirty="0" smtClean="0"/>
              <a:t> </a:t>
            </a:r>
            <a:r>
              <a:rPr lang="en-US" altLang="zh-CN" sz="1600" dirty="0" smtClean="0"/>
              <a:t>series 2, </a:t>
            </a:r>
            <a:r>
              <a:rPr lang="en-US" altLang="zh-CN" sz="1600" dirty="0"/>
              <a:t>4</a:t>
            </a:r>
            <a:r>
              <a:rPr lang="en-US" altLang="zh-CN" sz="1600" dirty="0" smtClean="0"/>
              <a:t>, 6, 8, </a:t>
            </a:r>
            <a:r>
              <a:rPr lang="en-US" altLang="zh-CN" sz="1600" dirty="0"/>
              <a:t>12</a:t>
            </a:r>
            <a:r>
              <a:rPr lang="zh-CN" altLang="en-US" sz="1600" dirty="0"/>
              <a:t> </a:t>
            </a:r>
            <a:r>
              <a:rPr lang="en-US" altLang="zh-CN" sz="1600" dirty="0" smtClean="0"/>
              <a:t>,13 ,18 positions</a:t>
            </a:r>
          </a:p>
          <a:p>
            <a:pPr>
              <a:lnSpc>
                <a:spcPct val="150000"/>
              </a:lnSpc>
              <a:spcBef>
                <a:spcPts val="0"/>
              </a:spcBef>
            </a:pPr>
            <a:r>
              <a:rPr lang="en-US" altLang="zh-CN" sz="1600" dirty="0" smtClean="0"/>
              <a:t>ATM</a:t>
            </a:r>
            <a:r>
              <a:rPr lang="zh-CN" altLang="en-US" sz="1600" dirty="0" smtClean="0"/>
              <a:t> </a:t>
            </a:r>
            <a:r>
              <a:rPr lang="en-US" altLang="zh-CN" sz="1600" dirty="0"/>
              <a:t>series 2, 3, 4, 6, 8, 12</a:t>
            </a:r>
            <a:r>
              <a:rPr lang="zh-CN" altLang="en-US" sz="1600" dirty="0"/>
              <a:t> </a:t>
            </a:r>
            <a:r>
              <a:rPr lang="en-US" altLang="zh-CN" sz="1600" dirty="0" smtClean="0"/>
              <a:t>positions</a:t>
            </a:r>
          </a:p>
          <a:p>
            <a:pPr>
              <a:lnSpc>
                <a:spcPct val="150000"/>
              </a:lnSpc>
              <a:spcBef>
                <a:spcPts val="0"/>
              </a:spcBef>
            </a:pPr>
            <a:r>
              <a:rPr lang="en-US" altLang="zh-CN" sz="1600" dirty="0" smtClean="0"/>
              <a:t>ATP series 2,4 positions</a:t>
            </a:r>
          </a:p>
          <a:p>
            <a:pPr>
              <a:lnSpc>
                <a:spcPct val="150000"/>
              </a:lnSpc>
              <a:spcBef>
                <a:spcPts val="0"/>
              </a:spcBef>
            </a:pPr>
            <a:r>
              <a:rPr lang="en-US" altLang="zh-CN" sz="1600" dirty="0" smtClean="0"/>
              <a:t>Straight or 90°pin options</a:t>
            </a:r>
            <a:endParaRPr lang="en-US" altLang="zh-CN" sz="1600" dirty="0"/>
          </a:p>
        </p:txBody>
      </p:sp>
      <p:sp>
        <p:nvSpPr>
          <p:cNvPr id="5" name="TextBox 4"/>
          <p:cNvSpPr txBox="1"/>
          <p:nvPr/>
        </p:nvSpPr>
        <p:spPr>
          <a:xfrm>
            <a:off x="846161" y="1628353"/>
            <a:ext cx="10645254" cy="1569660"/>
          </a:xfrm>
          <a:prstGeom prst="rect">
            <a:avLst/>
          </a:prstGeom>
          <a:noFill/>
        </p:spPr>
        <p:txBody>
          <a:bodyPr wrap="square" rtlCol="0">
            <a:spAutoFit/>
          </a:bodyPr>
          <a:lstStyle/>
          <a:p>
            <a:pPr marL="285750" indent="-285750">
              <a:lnSpc>
                <a:spcPct val="150000"/>
              </a:lnSpc>
              <a:buFont typeface="Wingdings" pitchFamily="2" charset="2"/>
              <a:buChar char="Ø"/>
            </a:pPr>
            <a:r>
              <a:rPr lang="en-US" altLang="zh-CN" sz="1600" dirty="0" smtClean="0">
                <a:latin typeface="Century Gothic" pitchFamily="34" charset="0"/>
              </a:rPr>
              <a:t>The </a:t>
            </a:r>
            <a:r>
              <a:rPr lang="en-US" altLang="zh-CN" sz="1600" dirty="0">
                <a:latin typeface="Century Gothic" pitchFamily="34" charset="0"/>
              </a:rPr>
              <a:t>AT Family offers printed circuit board (PCB) connectors that are heavy duty environmentally sealed </a:t>
            </a:r>
            <a:r>
              <a:rPr lang="en-US" altLang="zh-CN" sz="1600" dirty="0" smtClean="0">
                <a:latin typeface="Century Gothic" pitchFamily="34" charset="0"/>
              </a:rPr>
              <a:t>connectors </a:t>
            </a:r>
            <a:r>
              <a:rPr lang="en-US" altLang="zh-CN" sz="1600" dirty="0">
                <a:latin typeface="Century Gothic" pitchFamily="34" charset="0"/>
              </a:rPr>
              <a:t>designed for wire-to-circuit board connections. Available in a variety of styles for the AT </a:t>
            </a:r>
            <a:r>
              <a:rPr lang="en-US" altLang="zh-CN" sz="1600" dirty="0" smtClean="0">
                <a:latin typeface="Century Gothic" pitchFamily="34" charset="0"/>
              </a:rPr>
              <a:t>and ATM </a:t>
            </a:r>
            <a:r>
              <a:rPr lang="en-US" altLang="zh-CN" sz="1600" dirty="0">
                <a:latin typeface="Century Gothic" pitchFamily="34" charset="0"/>
              </a:rPr>
              <a:t>connector series, Amphenol PCB connectors cover a range of pin counts from 2 to 12 and wire gauges from 14 to </a:t>
            </a:r>
            <a:r>
              <a:rPr lang="en-US" altLang="zh-CN" sz="1600" dirty="0" smtClean="0">
                <a:latin typeface="Century Gothic" pitchFamily="34" charset="0"/>
              </a:rPr>
              <a:t>22. Many </a:t>
            </a:r>
            <a:r>
              <a:rPr lang="en-US" altLang="zh-CN" sz="1600" dirty="0">
                <a:latin typeface="Century Gothic" pitchFamily="34" charset="0"/>
              </a:rPr>
              <a:t>of the connectors are available in straight or 90° pin options.</a:t>
            </a:r>
            <a:endParaRPr lang="zh-CN" altLang="en-US" sz="1600" dirty="0">
              <a:solidFill>
                <a:srgbClr val="FF0000"/>
              </a:solidFill>
              <a:latin typeface="Century Gothic" pitchFamily="34" charset="0"/>
              <a:ea typeface="黑体" panose="02010609060101010101" pitchFamily="49" charset="-122"/>
            </a:endParaRPr>
          </a:p>
        </p:txBody>
      </p:sp>
      <p:sp>
        <p:nvSpPr>
          <p:cNvPr id="6" name="Title Placeholder 1"/>
          <p:cNvSpPr txBox="1">
            <a:spLocks/>
          </p:cNvSpPr>
          <p:nvPr/>
        </p:nvSpPr>
        <p:spPr>
          <a:xfrm>
            <a:off x="0" y="675136"/>
            <a:ext cx="12191999" cy="447762"/>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smtClean="0">
                <a:solidFill>
                  <a:schemeClr val="accent1">
                    <a:lumMod val="50000"/>
                  </a:schemeClr>
                </a:solidFill>
              </a:rPr>
              <a:t>PCB series</a:t>
            </a:r>
            <a:r>
              <a:rPr lang="zh-CN" altLang="en-US" sz="2800" b="0" dirty="0" smtClean="0">
                <a:solidFill>
                  <a:schemeClr val="accent1">
                    <a:lumMod val="50000"/>
                  </a:schemeClr>
                </a:solidFill>
              </a:rPr>
              <a:t> </a:t>
            </a:r>
            <a:endParaRPr lang="en-US" sz="2800" b="0" dirty="0">
              <a:solidFill>
                <a:schemeClr val="accent1">
                  <a:lumMod val="50000"/>
                </a:schemeClr>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4112" y="4861830"/>
            <a:ext cx="1487258" cy="1378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6164" y="4859806"/>
            <a:ext cx="1637872" cy="1251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4036" y="3987278"/>
            <a:ext cx="1123369" cy="1423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859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3213" y="2459977"/>
            <a:ext cx="352425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351580" y="1287907"/>
            <a:ext cx="10330903" cy="2677656"/>
          </a:xfrm>
          <a:prstGeom prst="rect">
            <a:avLst/>
          </a:prstGeom>
          <a:noFill/>
        </p:spPr>
        <p:txBody>
          <a:bodyPr wrap="square" rtlCol="0">
            <a:spAutoFit/>
          </a:bodyPr>
          <a:lstStyle/>
          <a:p>
            <a:pPr marL="285750" indent="-285750">
              <a:lnSpc>
                <a:spcPct val="150000"/>
              </a:lnSpc>
              <a:buFont typeface="Wingdings" pitchFamily="2" charset="2"/>
              <a:buChar char="Ø"/>
            </a:pPr>
            <a:r>
              <a:rPr lang="en-US" altLang="zh-CN" sz="1600" dirty="0" smtClean="0">
                <a:latin typeface="Century Gothic" pitchFamily="34" charset="0"/>
              </a:rPr>
              <a:t>HYPERBUSS </a:t>
            </a:r>
            <a:r>
              <a:rPr lang="en-US" altLang="zh-CN" sz="1600" dirty="0">
                <a:latin typeface="Century Gothic" pitchFamily="34" charset="0"/>
              </a:rPr>
              <a:t>is bussing product which based on our AT series, all power or data to be fed into a connector through one or more terminals. Provide multiple independent electrical circuits. The connectors are available in multiple buss configurations using standard size 16 contacts, with plating options in nickel or gold. </a:t>
            </a:r>
          </a:p>
          <a:p>
            <a:pPr>
              <a:lnSpc>
                <a:spcPct val="150000"/>
              </a:lnSpc>
            </a:pPr>
            <a:r>
              <a:rPr lang="en-US" altLang="zh-CN" sz="1600" dirty="0">
                <a:latin typeface="Century Gothic" pitchFamily="34" charset="0"/>
              </a:rPr>
              <a:t>A single HYPERBUSS connector can replace several standard connectors or splices, saving space, wiring, and weight. </a:t>
            </a:r>
          </a:p>
          <a:p>
            <a:pPr>
              <a:lnSpc>
                <a:spcPct val="150000"/>
              </a:lnSpc>
            </a:pPr>
            <a:r>
              <a:rPr lang="en-US" altLang="zh-CN" sz="1600" dirty="0">
                <a:latin typeface="Century Gothic" pitchFamily="34" charset="0"/>
              </a:rPr>
              <a:t>HYPERBUSS product be able to mating with AT plug, meet all performance specifications for AT series. </a:t>
            </a:r>
            <a:endParaRPr lang="zh-CN" altLang="en-US" sz="1600" dirty="0">
              <a:solidFill>
                <a:srgbClr val="FF0000"/>
              </a:solidFill>
              <a:latin typeface="Century Gothic" pitchFamily="34" charset="0"/>
              <a:ea typeface="黑体" panose="02010609060101010101" pitchFamily="49" charset="-122"/>
            </a:endParaRPr>
          </a:p>
        </p:txBody>
      </p:sp>
      <p:sp>
        <p:nvSpPr>
          <p:cNvPr id="9" name="Title Placeholder 1"/>
          <p:cNvSpPr txBox="1">
            <a:spLocks/>
          </p:cNvSpPr>
          <p:nvPr/>
        </p:nvSpPr>
        <p:spPr>
          <a:xfrm>
            <a:off x="1" y="675135"/>
            <a:ext cx="12192000" cy="612771"/>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err="1" smtClean="0">
                <a:solidFill>
                  <a:schemeClr val="accent1">
                    <a:lumMod val="50000"/>
                  </a:schemeClr>
                </a:solidFill>
              </a:rPr>
              <a:t>Hyperbuss</a:t>
            </a:r>
            <a:r>
              <a:rPr lang="en-US" altLang="zh-CN" sz="2800" b="0" dirty="0" smtClean="0">
                <a:solidFill>
                  <a:schemeClr val="accent1">
                    <a:lumMod val="50000"/>
                  </a:schemeClr>
                </a:solidFill>
              </a:rPr>
              <a:t> series</a:t>
            </a:r>
            <a:r>
              <a:rPr lang="zh-CN" altLang="en-US" sz="2800" b="0" dirty="0" smtClean="0">
                <a:solidFill>
                  <a:schemeClr val="accent1">
                    <a:lumMod val="50000"/>
                  </a:schemeClr>
                </a:solidFill>
              </a:rPr>
              <a:t> </a:t>
            </a:r>
            <a:endParaRPr lang="en-US" sz="2800" b="0" dirty="0">
              <a:solidFill>
                <a:schemeClr val="accent1">
                  <a:lumMod val="50000"/>
                </a:schemeClr>
              </a:solidFill>
            </a:endParaRPr>
          </a:p>
        </p:txBody>
      </p:sp>
      <p:sp>
        <p:nvSpPr>
          <p:cNvPr id="10" name="Content Placeholder 2"/>
          <p:cNvSpPr txBox="1">
            <a:spLocks/>
          </p:cNvSpPr>
          <p:nvPr/>
        </p:nvSpPr>
        <p:spPr>
          <a:xfrm>
            <a:off x="1351580" y="4369284"/>
            <a:ext cx="3688745" cy="15689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zh-CN" sz="2400" b="1" dirty="0"/>
              <a:t>Technical Data</a:t>
            </a:r>
          </a:p>
          <a:p>
            <a:pPr>
              <a:lnSpc>
                <a:spcPct val="150000"/>
              </a:lnSpc>
              <a:spcBef>
                <a:spcPts val="0"/>
              </a:spcBef>
            </a:pPr>
            <a:r>
              <a:rPr lang="en-US" altLang="zh-CN" sz="1600" dirty="0" smtClean="0"/>
              <a:t>AT</a:t>
            </a:r>
            <a:r>
              <a:rPr lang="zh-CN" altLang="en-US" sz="1600" dirty="0" smtClean="0"/>
              <a:t> </a:t>
            </a:r>
            <a:r>
              <a:rPr lang="en-US" altLang="zh-CN" sz="1600" dirty="0" smtClean="0"/>
              <a:t>series 2, </a:t>
            </a:r>
            <a:r>
              <a:rPr lang="en-US" altLang="zh-CN" sz="1600" dirty="0"/>
              <a:t>4</a:t>
            </a:r>
            <a:r>
              <a:rPr lang="en-US" altLang="zh-CN" sz="1600" dirty="0" smtClean="0"/>
              <a:t>, 6, 8, </a:t>
            </a:r>
            <a:r>
              <a:rPr lang="en-US" altLang="zh-CN" sz="1600" dirty="0"/>
              <a:t>12</a:t>
            </a:r>
            <a:r>
              <a:rPr lang="zh-CN" altLang="en-US" sz="1600" dirty="0"/>
              <a:t> </a:t>
            </a:r>
            <a:r>
              <a:rPr lang="en-US" altLang="zh-CN" sz="1600" dirty="0" smtClean="0"/>
              <a:t>positions</a:t>
            </a:r>
          </a:p>
          <a:p>
            <a:pPr>
              <a:lnSpc>
                <a:spcPct val="150000"/>
              </a:lnSpc>
              <a:spcBef>
                <a:spcPts val="0"/>
              </a:spcBef>
            </a:pPr>
            <a:r>
              <a:rPr lang="en-US" altLang="zh-CN" sz="1600" dirty="0" smtClean="0"/>
              <a:t>Distribute the current</a:t>
            </a: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3995531"/>
            <a:ext cx="1700340" cy="2002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619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0500" y="4811124"/>
            <a:ext cx="3486150"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a:extLst>
              <a:ext uri="{FF2B5EF4-FFF2-40B4-BE49-F238E27FC236}">
                <a16:creationId xmlns:a16="http://schemas.microsoft.com/office/drawing/2014/main" id="{87ECDE28-AEE3-4913-98E8-4664ECC96EFC}"/>
              </a:ext>
            </a:extLst>
          </p:cNvPr>
          <p:cNvPicPr>
            <a:picLocks noChangeAspect="1"/>
          </p:cNvPicPr>
          <p:nvPr/>
        </p:nvPicPr>
        <p:blipFill>
          <a:blip r:embed="rId3"/>
          <a:stretch>
            <a:fillRect/>
          </a:stretch>
        </p:blipFill>
        <p:spPr>
          <a:xfrm>
            <a:off x="8934630" y="1186595"/>
            <a:ext cx="2362020" cy="5082414"/>
          </a:xfrm>
          <a:prstGeom prst="rect">
            <a:avLst/>
          </a:prstGeom>
        </p:spPr>
      </p:pic>
      <p:sp>
        <p:nvSpPr>
          <p:cNvPr id="3" name="Title Placeholder 1"/>
          <p:cNvSpPr txBox="1">
            <a:spLocks/>
          </p:cNvSpPr>
          <p:nvPr/>
        </p:nvSpPr>
        <p:spPr>
          <a:xfrm>
            <a:off x="0" y="755555"/>
            <a:ext cx="12191999" cy="364637"/>
          </a:xfrm>
          <a:prstGeom prst="rect">
            <a:avLst/>
          </a:prstGeom>
        </p:spPr>
        <p:txBody>
          <a:bodyPr vert="horz" lIns="91440" tIns="45720" rIns="91440" bIns="45720" rtlCol="0" anchor="ctr">
            <a:noAutofit/>
          </a:bodyPr>
          <a:lstStyle>
            <a:defPPr>
              <a:defRPr lang="en-US"/>
            </a:defPPr>
            <a:lvl1pPr algn="ctr">
              <a:lnSpc>
                <a:spcPct val="90000"/>
              </a:lnSpc>
              <a:spcBef>
                <a:spcPct val="0"/>
              </a:spcBef>
              <a:buNone/>
              <a:defRPr sz="2800" b="0">
                <a:solidFill>
                  <a:schemeClr val="accent1">
                    <a:lumMod val="50000"/>
                  </a:schemeClr>
                </a:solidFill>
                <a:latin typeface="Century Gothic" panose="020B0502020202020204" pitchFamily="34" charset="0"/>
                <a:ea typeface="+mj-ea"/>
                <a:cs typeface="+mj-cs"/>
              </a:defRPr>
            </a:lvl1pPr>
          </a:lstStyle>
          <a:p>
            <a:r>
              <a:rPr lang="en-US" altLang="zh-CN" dirty="0" smtClean="0"/>
              <a:t>Extended </a:t>
            </a:r>
            <a:r>
              <a:rPr lang="en-US" altLang="zh-CN" dirty="0"/>
              <a:t>Body AT Plugs Designed for </a:t>
            </a:r>
            <a:r>
              <a:rPr lang="en-US" altLang="zh-CN" dirty="0" err="1"/>
              <a:t>Overmolding</a:t>
            </a:r>
            <a:endParaRPr lang="en-US" dirty="0"/>
          </a:p>
        </p:txBody>
      </p:sp>
      <p:pic>
        <p:nvPicPr>
          <p:cNvPr id="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9517" y="4028486"/>
            <a:ext cx="1870075" cy="156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504361" y="1559427"/>
            <a:ext cx="7177631" cy="1938992"/>
          </a:xfrm>
          <a:prstGeom prst="rect">
            <a:avLst/>
          </a:prstGeom>
          <a:noFill/>
        </p:spPr>
        <p:txBody>
          <a:bodyPr wrap="square" rtlCol="0">
            <a:spAutoFit/>
          </a:bodyPr>
          <a:lstStyle/>
          <a:p>
            <a:pPr marL="285750" indent="-285750">
              <a:lnSpc>
                <a:spcPct val="150000"/>
              </a:lnSpc>
              <a:buFont typeface="Wingdings" pitchFamily="2" charset="2"/>
              <a:buChar char="Ø"/>
            </a:pPr>
            <a:r>
              <a:rPr lang="en-US" altLang="zh-CN" sz="1600" dirty="0" smtClean="0">
                <a:latin typeface="Century Gothic" pitchFamily="34" charset="0"/>
              </a:rPr>
              <a:t>Custom </a:t>
            </a:r>
            <a:r>
              <a:rPr lang="en-US" altLang="zh-CN" sz="1600" dirty="0">
                <a:latin typeface="Century Gothic" pitchFamily="34" charset="0"/>
              </a:rPr>
              <a:t>Cable Assemblies are available for any application, and carry with them the capabilities of being </a:t>
            </a:r>
            <a:r>
              <a:rPr lang="en-US" altLang="zh-CN" sz="1600" dirty="0" err="1">
                <a:latin typeface="Century Gothic" pitchFamily="34" charset="0"/>
              </a:rPr>
              <a:t>overmolded</a:t>
            </a:r>
            <a:r>
              <a:rPr lang="en-US" altLang="zh-CN" sz="1600" dirty="0">
                <a:latin typeface="Century Gothic" pitchFamily="34" charset="0"/>
              </a:rPr>
              <a:t> in any size or length necessary. 2 pin, 4 pin, 6 </a:t>
            </a:r>
            <a:r>
              <a:rPr lang="en-US" altLang="zh-CN" sz="1600" dirty="0" smtClean="0">
                <a:latin typeface="Century Gothic" pitchFamily="34" charset="0"/>
              </a:rPr>
              <a:t>pin, 8 pin and 12pin  </a:t>
            </a:r>
            <a:r>
              <a:rPr lang="en-US" altLang="zh-CN" sz="1600" dirty="0" err="1">
                <a:latin typeface="Century Gothic" pitchFamily="34" charset="0"/>
              </a:rPr>
              <a:t>overmold</a:t>
            </a:r>
            <a:r>
              <a:rPr lang="en-US" altLang="zh-CN" sz="1600" dirty="0">
                <a:latin typeface="Century Gothic" pitchFamily="34" charset="0"/>
              </a:rPr>
              <a:t> connectors are available now, which are developed for </a:t>
            </a:r>
            <a:r>
              <a:rPr lang="en-US" altLang="zh-CN" sz="1600" dirty="0" err="1">
                <a:latin typeface="Century Gothic" pitchFamily="34" charset="0"/>
              </a:rPr>
              <a:t>overmolding</a:t>
            </a:r>
            <a:r>
              <a:rPr lang="en-US" altLang="zh-CN" sz="1600" dirty="0">
                <a:latin typeface="Century Gothic" pitchFamily="34" charset="0"/>
              </a:rPr>
              <a:t> cable assembly easily. </a:t>
            </a:r>
            <a:endParaRPr lang="zh-CN" altLang="zh-CN" sz="1600" dirty="0">
              <a:solidFill>
                <a:srgbClr val="FF0000"/>
              </a:solidFill>
              <a:latin typeface="Century Gothic" pitchFamily="34" charset="0"/>
              <a:ea typeface="黑体" pitchFamily="49" charset="-122"/>
            </a:endParaRPr>
          </a:p>
        </p:txBody>
      </p:sp>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3674" y="3498419"/>
            <a:ext cx="3362325"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5166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0" y="755555"/>
            <a:ext cx="12191999" cy="364637"/>
          </a:xfrm>
          <a:prstGeom prst="rect">
            <a:avLst/>
          </a:prstGeom>
        </p:spPr>
        <p:txBody>
          <a:bodyPr vert="horz" lIns="91440" tIns="45720" rIns="91440" bIns="45720" rtlCol="0" anchor="ctr">
            <a:noAutofit/>
          </a:bodyPr>
          <a:lstStyle>
            <a:defPPr>
              <a:defRPr lang="en-US"/>
            </a:defPPr>
            <a:lvl1pPr algn="ctr">
              <a:lnSpc>
                <a:spcPct val="90000"/>
              </a:lnSpc>
              <a:spcBef>
                <a:spcPct val="0"/>
              </a:spcBef>
              <a:buNone/>
              <a:defRPr sz="2800" b="0">
                <a:solidFill>
                  <a:schemeClr val="accent1">
                    <a:lumMod val="50000"/>
                  </a:schemeClr>
                </a:solidFill>
                <a:latin typeface="Century Gothic" panose="020B0502020202020204" pitchFamily="34" charset="0"/>
                <a:ea typeface="+mj-ea"/>
                <a:cs typeface="+mj-cs"/>
              </a:defRPr>
            </a:lvl1pPr>
          </a:lstStyle>
          <a:p>
            <a:r>
              <a:rPr lang="en-US" dirty="0" smtClean="0"/>
              <a:t>With diode and resistor series</a:t>
            </a:r>
            <a:endParaRPr lang="en-US" dirty="0"/>
          </a:p>
        </p:txBody>
      </p:sp>
      <p:sp>
        <p:nvSpPr>
          <p:cNvPr id="4" name="TextBox 3"/>
          <p:cNvSpPr txBox="1"/>
          <p:nvPr/>
        </p:nvSpPr>
        <p:spPr>
          <a:xfrm>
            <a:off x="772509" y="1246319"/>
            <a:ext cx="11020097" cy="2308324"/>
          </a:xfrm>
          <a:prstGeom prst="rect">
            <a:avLst/>
          </a:prstGeom>
          <a:noFill/>
        </p:spPr>
        <p:txBody>
          <a:bodyPr wrap="square" rtlCol="0">
            <a:spAutoFit/>
          </a:bodyPr>
          <a:lstStyle/>
          <a:p>
            <a:pPr marL="285750" indent="-285750">
              <a:lnSpc>
                <a:spcPct val="150000"/>
              </a:lnSpc>
              <a:buFont typeface="Wingdings" pitchFamily="2" charset="2"/>
              <a:buChar char="Ø"/>
            </a:pPr>
            <a:r>
              <a:rPr lang="en-US" altLang="zh-CN" sz="1600" dirty="0" smtClean="0">
                <a:latin typeface="Century Gothic" pitchFamily="34" charset="0"/>
              </a:rPr>
              <a:t>Amphenol </a:t>
            </a:r>
            <a:r>
              <a:rPr lang="en-US" altLang="zh-CN" sz="1600" dirty="0">
                <a:latin typeface="Century Gothic" pitchFamily="34" charset="0"/>
              </a:rPr>
              <a:t>AT connectors with diodes and resistors are useful anywhere you need to regulate power or protect a device against a potential power surge. </a:t>
            </a:r>
          </a:p>
          <a:p>
            <a:pPr marL="285750" indent="-285750">
              <a:lnSpc>
                <a:spcPct val="150000"/>
              </a:lnSpc>
              <a:buFont typeface="Wingdings" pitchFamily="2" charset="2"/>
              <a:buChar char="Ø"/>
            </a:pPr>
            <a:r>
              <a:rPr lang="en-US" altLang="zh-CN" sz="1600" dirty="0">
                <a:latin typeface="Century Gothic" pitchFamily="34" charset="0"/>
              </a:rPr>
              <a:t>A diode allows current to flow in one direction only. By preventing current from traveling a circuit in the wrong direction, a diode can protect an electronic device from damage. </a:t>
            </a:r>
            <a:endParaRPr lang="en-US" altLang="zh-CN" sz="1600" dirty="0" smtClean="0">
              <a:latin typeface="Century Gothic" pitchFamily="34" charset="0"/>
            </a:endParaRPr>
          </a:p>
          <a:p>
            <a:pPr marL="285750" indent="-285750">
              <a:lnSpc>
                <a:spcPct val="150000"/>
              </a:lnSpc>
              <a:buFont typeface="Wingdings" pitchFamily="2" charset="2"/>
              <a:buChar char="Ø"/>
            </a:pPr>
            <a:r>
              <a:rPr lang="en-US" altLang="zh-CN" sz="1600" dirty="0" smtClean="0">
                <a:latin typeface="Century Gothic" pitchFamily="34" charset="0"/>
              </a:rPr>
              <a:t>Resistors </a:t>
            </a:r>
            <a:r>
              <a:rPr lang="en-US" altLang="zh-CN" sz="1600" dirty="0">
                <a:latin typeface="Century Gothic" pitchFamily="34" charset="0"/>
              </a:rPr>
              <a:t>protect sensitive electronics by limiting the amount of electricity that can flow to the device through the resistor, and therefore preventing power spikes. </a:t>
            </a:r>
            <a:endParaRPr lang="en-US" altLang="zh-CN" sz="1600" dirty="0" smtClean="0">
              <a:latin typeface="Century Gothic" pitchFamily="34"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5600" y="3981810"/>
            <a:ext cx="2051629" cy="1770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6336" y="4066781"/>
            <a:ext cx="1999264" cy="1577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a:xfrm>
            <a:off x="1162394" y="3981810"/>
            <a:ext cx="3688745" cy="15689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zh-CN" sz="2400" b="1" dirty="0"/>
              <a:t>Technical Data</a:t>
            </a:r>
          </a:p>
          <a:p>
            <a:pPr>
              <a:lnSpc>
                <a:spcPct val="150000"/>
              </a:lnSpc>
              <a:spcBef>
                <a:spcPts val="0"/>
              </a:spcBef>
            </a:pPr>
            <a:r>
              <a:rPr lang="en-US" altLang="zh-CN" sz="1600" dirty="0" smtClean="0"/>
              <a:t>AT</a:t>
            </a:r>
            <a:r>
              <a:rPr lang="zh-CN" altLang="en-US" sz="1600" dirty="0" smtClean="0"/>
              <a:t> </a:t>
            </a:r>
            <a:r>
              <a:rPr lang="en-US" altLang="zh-CN" sz="1600" dirty="0" smtClean="0"/>
              <a:t>series 2, 4</a:t>
            </a:r>
            <a:r>
              <a:rPr lang="en-US" altLang="zh-CN" sz="1600" dirty="0"/>
              <a:t> </a:t>
            </a:r>
            <a:r>
              <a:rPr lang="en-US" altLang="zh-CN" sz="1600" dirty="0" smtClean="0"/>
              <a:t>positions available.</a:t>
            </a:r>
          </a:p>
        </p:txBody>
      </p:sp>
    </p:spTree>
    <p:extLst>
      <p:ext uri="{BB962C8B-B14F-4D97-AF65-F5344CB8AC3E}">
        <p14:creationId xmlns:p14="http://schemas.microsoft.com/office/powerpoint/2010/main" val="28076197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100" y="4133162"/>
            <a:ext cx="6010366" cy="1933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Placeholder 1"/>
          <p:cNvSpPr txBox="1">
            <a:spLocks/>
          </p:cNvSpPr>
          <p:nvPr/>
        </p:nvSpPr>
        <p:spPr>
          <a:xfrm>
            <a:off x="0" y="755555"/>
            <a:ext cx="12191999" cy="364637"/>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smtClean="0">
                <a:solidFill>
                  <a:schemeClr val="accent1">
                    <a:lumMod val="50000"/>
                  </a:schemeClr>
                </a:solidFill>
                <a:ea typeface="黑体" pitchFamily="49" charset="-122"/>
              </a:rPr>
              <a:t>2 position LED optional</a:t>
            </a:r>
            <a:endParaRPr lang="en-US" sz="2800" b="0" dirty="0">
              <a:solidFill>
                <a:schemeClr val="accent1">
                  <a:lumMod val="50000"/>
                </a:schemeClr>
              </a:solidFill>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7261" y="1901436"/>
            <a:ext cx="4522276" cy="3315136"/>
          </a:xfrm>
          <a:prstGeom prst="rect">
            <a:avLst/>
          </a:prstGeom>
        </p:spPr>
      </p:pic>
      <p:sp>
        <p:nvSpPr>
          <p:cNvPr id="5" name="TextBox 4"/>
          <p:cNvSpPr txBox="1"/>
          <p:nvPr/>
        </p:nvSpPr>
        <p:spPr>
          <a:xfrm>
            <a:off x="1168401" y="1434038"/>
            <a:ext cx="6040473" cy="2554545"/>
          </a:xfrm>
          <a:prstGeom prst="rect">
            <a:avLst/>
          </a:prstGeom>
          <a:noFill/>
        </p:spPr>
        <p:txBody>
          <a:bodyPr wrap="square" rtlCol="0">
            <a:spAutoFit/>
          </a:bodyPr>
          <a:lstStyle/>
          <a:p>
            <a:endParaRPr lang="zh-CN" altLang="en-US" sz="1600" dirty="0"/>
          </a:p>
          <a:p>
            <a:pPr marL="285750" indent="-285750">
              <a:lnSpc>
                <a:spcPct val="150000"/>
              </a:lnSpc>
              <a:buFont typeface="Wingdings" pitchFamily="2" charset="2"/>
              <a:buChar char="Ø"/>
            </a:pPr>
            <a:r>
              <a:rPr lang="en-US" altLang="zh-CN" sz="1600" dirty="0">
                <a:latin typeface="Century Gothic" pitchFamily="34" charset="0"/>
              </a:rPr>
              <a:t>Designed for electromechanical applications where a visible LED light is integrated into a 2 position plug allowing the user to determine the device is receiving power. Environmentally sealed, field serviceable and cost effective while reducing costly trouble shooting time. 12V and 24V versions available. </a:t>
            </a:r>
            <a:r>
              <a:rPr lang="en-US" altLang="zh-CN" sz="1600" dirty="0" smtClean="0">
                <a:latin typeface="Century Gothic" pitchFamily="34" charset="0"/>
              </a:rPr>
              <a:t> Diode protected.</a:t>
            </a:r>
            <a:endParaRPr lang="zh-CN" altLang="en-US" dirty="0">
              <a:solidFill>
                <a:srgbClr val="FF0000"/>
              </a:solidFill>
              <a:latin typeface="Century Gothic" pitchFamily="34" charset="0"/>
            </a:endParaRPr>
          </a:p>
        </p:txBody>
      </p:sp>
    </p:spTree>
    <p:extLst>
      <p:ext uri="{BB962C8B-B14F-4D97-AF65-F5344CB8AC3E}">
        <p14:creationId xmlns:p14="http://schemas.microsoft.com/office/powerpoint/2010/main" val="93565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888731" y="1330807"/>
            <a:ext cx="6588564" cy="4616648"/>
          </a:xfrm>
          <a:prstGeom prst="rect">
            <a:avLst/>
          </a:prstGeom>
          <a:noFill/>
        </p:spPr>
        <p:txBody>
          <a:bodyPr wrap="square" rtlCol="0">
            <a:spAutoFit/>
          </a:bodyPr>
          <a:lstStyle/>
          <a:p>
            <a:pPr>
              <a:lnSpc>
                <a:spcPct val="150000"/>
              </a:lnSpc>
            </a:pPr>
            <a:r>
              <a:rPr lang="en-US" altLang="zh-CN" sz="2000" b="1" dirty="0">
                <a:latin typeface="Century Gothic" pitchFamily="34" charset="0"/>
              </a:rPr>
              <a:t>Technical Data</a:t>
            </a:r>
          </a:p>
          <a:p>
            <a:pPr marL="228600" indent="-228600">
              <a:lnSpc>
                <a:spcPct val="150000"/>
              </a:lnSpc>
              <a:buFont typeface="Arial" panose="020B0604020202020204" pitchFamily="34" charset="0"/>
              <a:buChar char="•"/>
            </a:pPr>
            <a:r>
              <a:rPr lang="en-US" altLang="zh-CN" sz="1600" dirty="0">
                <a:latin typeface="Century Gothic" pitchFamily="34" charset="0"/>
              </a:rPr>
              <a:t>3</a:t>
            </a:r>
            <a:r>
              <a:rPr lang="en-US" altLang="zh-CN" sz="1600" dirty="0" smtClean="0">
                <a:latin typeface="Century Gothic" pitchFamily="34" charset="0"/>
              </a:rPr>
              <a:t> </a:t>
            </a:r>
            <a:r>
              <a:rPr lang="en-US" altLang="zh-CN" sz="1600" dirty="0">
                <a:latin typeface="Century Gothic" pitchFamily="34" charset="0"/>
              </a:rPr>
              <a:t>shell </a:t>
            </a:r>
            <a:r>
              <a:rPr lang="en-US" altLang="zh-CN" sz="1600" dirty="0" smtClean="0">
                <a:latin typeface="Century Gothic" pitchFamily="34" charset="0"/>
              </a:rPr>
              <a:t>sizes</a:t>
            </a:r>
            <a:endParaRPr lang="en-US" altLang="zh-CN" sz="1600" dirty="0">
              <a:latin typeface="Century Gothic" pitchFamily="34" charset="0"/>
            </a:endParaRPr>
          </a:p>
          <a:p>
            <a:pPr marL="228600" indent="-228600">
              <a:lnSpc>
                <a:spcPct val="150000"/>
              </a:lnSpc>
              <a:buFont typeface="Arial" panose="020B0604020202020204" pitchFamily="34" charset="0"/>
              <a:buChar char="•"/>
            </a:pPr>
            <a:r>
              <a:rPr lang="en-US" altLang="zh-CN" sz="1600" dirty="0">
                <a:latin typeface="Century Gothic" pitchFamily="34" charset="0"/>
              </a:rPr>
              <a:t>With standard insert arrangements &amp; mixed power and signal arrangements.</a:t>
            </a:r>
          </a:p>
          <a:p>
            <a:pPr marL="228600" indent="-228600">
              <a:lnSpc>
                <a:spcPct val="150000"/>
              </a:lnSpc>
              <a:buFont typeface="Arial" panose="020B0604020202020204" pitchFamily="34" charset="0"/>
              <a:buChar char="•"/>
            </a:pPr>
            <a:r>
              <a:rPr lang="en-US" altLang="zh-CN" sz="1600" dirty="0" smtClean="0">
                <a:latin typeface="Century Gothic" pitchFamily="34" charset="0"/>
              </a:rPr>
              <a:t>8 </a:t>
            </a:r>
            <a:r>
              <a:rPr lang="en-US" altLang="zh-CN" sz="1600" dirty="0">
                <a:latin typeface="Century Gothic" panose="020B0502020202020204" pitchFamily="34" charset="0"/>
              </a:rPr>
              <a:t>contact size, Rated voltage 500V AC/DC, </a:t>
            </a:r>
            <a:r>
              <a:rPr lang="en-US" altLang="zh-CN" sz="1600" dirty="0" smtClean="0">
                <a:latin typeface="Century Gothic" panose="020B0502020202020204" pitchFamily="34" charset="0"/>
              </a:rPr>
              <a:t>Rated current 45A</a:t>
            </a:r>
            <a:r>
              <a:rPr lang="en-US" altLang="zh-CN" sz="1600" dirty="0">
                <a:latin typeface="Century Gothic" panose="020B0502020202020204" pitchFamily="34" charset="0"/>
              </a:rPr>
              <a:t>, </a:t>
            </a:r>
            <a:r>
              <a:rPr lang="en-US" altLang="zh-CN" sz="1600" dirty="0" smtClean="0">
                <a:latin typeface="Century Gothic" panose="020B0502020202020204" pitchFamily="34" charset="0"/>
              </a:rPr>
              <a:t>10~12AWG</a:t>
            </a:r>
            <a:endParaRPr lang="en-US" altLang="zh-CN" sz="1600" dirty="0">
              <a:latin typeface="Century Gothic" panose="020B0502020202020204" pitchFamily="34" charset="0"/>
            </a:endParaRPr>
          </a:p>
          <a:p>
            <a:pPr marL="228600" indent="-228600">
              <a:lnSpc>
                <a:spcPct val="150000"/>
              </a:lnSpc>
              <a:buFont typeface="Arial" panose="020B0604020202020204" pitchFamily="34" charset="0"/>
              <a:buChar char="•"/>
            </a:pPr>
            <a:r>
              <a:rPr lang="en-US" altLang="zh-CN" sz="1600" dirty="0">
                <a:latin typeface="Century Gothic" panose="020B0502020202020204" pitchFamily="34" charset="0"/>
              </a:rPr>
              <a:t>2.5mm contact size, Rated voltage 500V AC/DC, </a:t>
            </a:r>
            <a:r>
              <a:rPr lang="en-US" altLang="zh-CN" sz="1600" dirty="0" smtClean="0">
                <a:latin typeface="Century Gothic" panose="020B0502020202020204" pitchFamily="34" charset="0"/>
              </a:rPr>
              <a:t>Rated current 23A, 12~14AWG</a:t>
            </a:r>
            <a:endParaRPr lang="en-US" altLang="zh-CN" sz="1600" dirty="0">
              <a:latin typeface="Century Gothic" panose="020B0502020202020204" pitchFamily="34" charset="0"/>
            </a:endParaRPr>
          </a:p>
          <a:p>
            <a:pPr marL="228600" indent="-228600">
              <a:lnSpc>
                <a:spcPct val="150000"/>
              </a:lnSpc>
              <a:spcBef>
                <a:spcPts val="0"/>
              </a:spcBef>
              <a:buFont typeface="Arial" panose="020B0604020202020204" pitchFamily="34" charset="0"/>
              <a:buChar char="•"/>
            </a:pPr>
            <a:r>
              <a:rPr lang="en-US" altLang="zh-CN" sz="1600" dirty="0">
                <a:latin typeface="Century Gothic" panose="020B0502020202020204" pitchFamily="34" charset="0"/>
              </a:rPr>
              <a:t>16</a:t>
            </a:r>
            <a:r>
              <a:rPr lang="zh-CN" altLang="en-US" sz="1600" dirty="0">
                <a:latin typeface="Century Gothic" pitchFamily="34" charset="0"/>
              </a:rPr>
              <a:t> </a:t>
            </a:r>
            <a:r>
              <a:rPr lang="en-US" altLang="zh-CN" sz="1600" dirty="0">
                <a:latin typeface="Century Gothic" panose="020B0502020202020204" pitchFamily="34" charset="0"/>
              </a:rPr>
              <a:t>contact size, Rated voltage </a:t>
            </a:r>
            <a:r>
              <a:rPr lang="en-US" altLang="zh-CN" sz="1600" dirty="0" smtClean="0">
                <a:latin typeface="Century Gothic" panose="020B0502020202020204" pitchFamily="34" charset="0"/>
              </a:rPr>
              <a:t>500V </a:t>
            </a:r>
            <a:r>
              <a:rPr lang="en-US" altLang="zh-CN" sz="1600" dirty="0">
                <a:latin typeface="Century Gothic" panose="020B0502020202020204" pitchFamily="34" charset="0"/>
              </a:rPr>
              <a:t>AC/DC, Rated </a:t>
            </a:r>
            <a:r>
              <a:rPr lang="en-US" altLang="zh-CN" sz="1600" dirty="0" smtClean="0">
                <a:latin typeface="Century Gothic" panose="020B0502020202020204" pitchFamily="34" charset="0"/>
              </a:rPr>
              <a:t>current 13A</a:t>
            </a:r>
            <a:r>
              <a:rPr lang="en-US" altLang="zh-CN" sz="1600" dirty="0">
                <a:latin typeface="Century Gothic" panose="020B0502020202020204" pitchFamily="34" charset="0"/>
              </a:rPr>
              <a:t>, </a:t>
            </a:r>
            <a:r>
              <a:rPr lang="en-US" altLang="zh-CN" sz="1600" dirty="0" smtClean="0">
                <a:latin typeface="Century Gothic" panose="020B0502020202020204" pitchFamily="34" charset="0"/>
              </a:rPr>
              <a:t>14~26AWG</a:t>
            </a:r>
            <a:endParaRPr lang="en-US" altLang="zh-CN" sz="1600" dirty="0">
              <a:latin typeface="Century Gothic" panose="020B0502020202020204" pitchFamily="34" charset="0"/>
            </a:endParaRPr>
          </a:p>
          <a:p>
            <a:pPr marL="228600" indent="-228600">
              <a:lnSpc>
                <a:spcPct val="150000"/>
              </a:lnSpc>
              <a:spcBef>
                <a:spcPts val="0"/>
              </a:spcBef>
              <a:buFont typeface="Arial" panose="020B0604020202020204" pitchFamily="34" charset="0"/>
              <a:buChar char="•"/>
            </a:pPr>
            <a:r>
              <a:rPr lang="en-US" altLang="zh-CN" sz="1600" dirty="0">
                <a:latin typeface="Century Gothic" panose="020B0502020202020204" pitchFamily="34" charset="0"/>
              </a:rPr>
              <a:t>20</a:t>
            </a:r>
            <a:r>
              <a:rPr lang="zh-CN" altLang="en-US" sz="1600" dirty="0">
                <a:latin typeface="Century Gothic" pitchFamily="34" charset="0"/>
              </a:rPr>
              <a:t> </a:t>
            </a:r>
            <a:r>
              <a:rPr lang="en-US" altLang="zh-CN" sz="1600" dirty="0">
                <a:latin typeface="Century Gothic" pitchFamily="34" charset="0"/>
              </a:rPr>
              <a:t>contact size, Rated </a:t>
            </a:r>
            <a:r>
              <a:rPr lang="en-US" altLang="zh-CN" sz="1600" dirty="0" smtClean="0">
                <a:latin typeface="Century Gothic" pitchFamily="34" charset="0"/>
              </a:rPr>
              <a:t>voltage 250V </a:t>
            </a:r>
            <a:r>
              <a:rPr lang="en-US" altLang="zh-CN" sz="1600" dirty="0">
                <a:latin typeface="Century Gothic" pitchFamily="34" charset="0"/>
              </a:rPr>
              <a:t>AC/DC, Rated current </a:t>
            </a:r>
            <a:r>
              <a:rPr lang="en-US" altLang="zh-CN" sz="1600" dirty="0" smtClean="0">
                <a:latin typeface="Century Gothic" pitchFamily="34" charset="0"/>
              </a:rPr>
              <a:t>7.5A(machined</a:t>
            </a:r>
            <a:r>
              <a:rPr lang="en-US" altLang="zh-CN" sz="1600" dirty="0">
                <a:latin typeface="Century Gothic" pitchFamily="34" charset="0"/>
              </a:rPr>
              <a:t>), 5A(stamped &amp; </a:t>
            </a:r>
            <a:r>
              <a:rPr lang="en-US" altLang="zh-CN" sz="1600" dirty="0" smtClean="0">
                <a:latin typeface="Century Gothic" pitchFamily="34" charset="0"/>
              </a:rPr>
              <a:t>formed), 20~30AWG</a:t>
            </a:r>
            <a:endParaRPr lang="en-US" altLang="zh-CN" sz="1600" dirty="0">
              <a:latin typeface="Century Gothic" panose="020B0502020202020204" pitchFamily="34" charset="0"/>
            </a:endParaRPr>
          </a:p>
        </p:txBody>
      </p:sp>
      <p:sp>
        <p:nvSpPr>
          <p:cNvPr id="11" name="Title Placeholder 1"/>
          <p:cNvSpPr txBox="1">
            <a:spLocks/>
          </p:cNvSpPr>
          <p:nvPr/>
        </p:nvSpPr>
        <p:spPr>
          <a:xfrm>
            <a:off x="0" y="502878"/>
            <a:ext cx="12192000" cy="654344"/>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smtClean="0">
                <a:solidFill>
                  <a:schemeClr val="accent1">
                    <a:lumMod val="50000"/>
                  </a:schemeClr>
                </a:solidFill>
              </a:rPr>
              <a:t>FLS Series</a:t>
            </a:r>
            <a:endParaRPr lang="en-US" sz="2000" b="0" dirty="0">
              <a:solidFill>
                <a:schemeClr val="accent1">
                  <a:lumMod val="50000"/>
                </a:schemeClr>
              </a:solidFill>
            </a:endParaRPr>
          </a:p>
        </p:txBody>
      </p:sp>
      <p:pic>
        <p:nvPicPr>
          <p:cNvPr id="12"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921" y="1811699"/>
            <a:ext cx="915790" cy="86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3386" y="2937352"/>
            <a:ext cx="861549" cy="849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41434" y="1695640"/>
            <a:ext cx="1028322" cy="978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25794" y="4065925"/>
            <a:ext cx="1334252" cy="841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69756" y="2937300"/>
            <a:ext cx="1107071" cy="849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9"/>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684316" y="2937352"/>
            <a:ext cx="1036443" cy="85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0"/>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879203" y="4076168"/>
            <a:ext cx="1222433" cy="1001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1"/>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70921" y="4058061"/>
            <a:ext cx="1033351" cy="932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313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0" y="659858"/>
            <a:ext cx="12191999" cy="364637"/>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smtClean="0">
                <a:solidFill>
                  <a:schemeClr val="accent1">
                    <a:lumMod val="50000"/>
                  </a:schemeClr>
                </a:solidFill>
                <a:ea typeface="黑体" pitchFamily="49" charset="-122"/>
              </a:rPr>
              <a:t>ARMOR IPX series</a:t>
            </a:r>
            <a:endParaRPr lang="en-US" sz="2800" b="0" dirty="0">
              <a:solidFill>
                <a:schemeClr val="accent1">
                  <a:lumMod val="50000"/>
                </a:schemeClr>
              </a:solidFill>
            </a:endParaRPr>
          </a:p>
        </p:txBody>
      </p:sp>
      <p:sp>
        <p:nvSpPr>
          <p:cNvPr id="5" name="TextBox 4"/>
          <p:cNvSpPr txBox="1"/>
          <p:nvPr/>
        </p:nvSpPr>
        <p:spPr>
          <a:xfrm>
            <a:off x="1097974" y="1039858"/>
            <a:ext cx="10192326" cy="1200329"/>
          </a:xfrm>
          <a:prstGeom prst="rect">
            <a:avLst/>
          </a:prstGeom>
          <a:noFill/>
        </p:spPr>
        <p:txBody>
          <a:bodyPr wrap="square" rtlCol="0">
            <a:spAutoFit/>
          </a:bodyPr>
          <a:lstStyle/>
          <a:p>
            <a:pPr marL="285750" indent="-285750">
              <a:lnSpc>
                <a:spcPct val="150000"/>
              </a:lnSpc>
              <a:buFont typeface="Wingdings" pitchFamily="2" charset="2"/>
              <a:buChar char="Ø"/>
            </a:pPr>
            <a:r>
              <a:rPr lang="en-US" altLang="zh-CN" sz="1600" dirty="0" smtClean="0">
                <a:latin typeface="Century Gothic" pitchFamily="34" charset="0"/>
              </a:rPr>
              <a:t>ARMOR </a:t>
            </a:r>
            <a:r>
              <a:rPr lang="en-US" altLang="zh-CN" sz="1600" dirty="0">
                <a:latin typeface="Century Gothic" pitchFamily="34" charset="0"/>
              </a:rPr>
              <a:t>IPX product that accept snap-in headers are available. The enclosure features a through hole mounting flange. </a:t>
            </a:r>
            <a:endParaRPr lang="en-US" altLang="zh-CN" sz="1600" dirty="0" smtClean="0">
              <a:latin typeface="Century Gothic" pitchFamily="34" charset="0"/>
            </a:endParaRPr>
          </a:p>
          <a:p>
            <a:pPr marL="285750" indent="-285750">
              <a:lnSpc>
                <a:spcPct val="150000"/>
              </a:lnSpc>
              <a:buFont typeface="Wingdings" pitchFamily="2" charset="2"/>
              <a:buChar char="Ø"/>
            </a:pPr>
            <a:r>
              <a:rPr lang="en-US" altLang="zh-CN" sz="1600" dirty="0">
                <a:latin typeface="Century Gothic" pitchFamily="34" charset="0"/>
              </a:rPr>
              <a:t>Existing PCB </a:t>
            </a:r>
            <a:r>
              <a:rPr lang="en-US" altLang="zh-CN" sz="1600" dirty="0" smtClean="0">
                <a:latin typeface="Century Gothic" pitchFamily="34" charset="0"/>
              </a:rPr>
              <a:t>connectors</a:t>
            </a:r>
            <a:r>
              <a:rPr lang="zh-CN" altLang="en-US" sz="1600" dirty="0" smtClean="0">
                <a:latin typeface="Century Gothic" pitchFamily="34" charset="0"/>
              </a:rPr>
              <a:t>：</a:t>
            </a:r>
            <a:r>
              <a:rPr lang="en-US" altLang="zh-CN" sz="1600" dirty="0">
                <a:latin typeface="Century Gothic" pitchFamily="34" charset="0"/>
                <a:ea typeface="黑体" pitchFamily="49" charset="-122"/>
              </a:rPr>
              <a:t>ATM  2x12/12 </a:t>
            </a:r>
            <a:r>
              <a:rPr lang="en-US" altLang="zh-CN" sz="1600" dirty="0" smtClean="0">
                <a:latin typeface="Century Gothic" pitchFamily="34" charset="0"/>
                <a:ea typeface="黑体" pitchFamily="49" charset="-122"/>
              </a:rPr>
              <a:t>pin</a:t>
            </a:r>
            <a:r>
              <a:rPr lang="zh-CN" altLang="en-US" sz="1600" dirty="0" smtClean="0">
                <a:latin typeface="Century Gothic" pitchFamily="34" charset="0"/>
                <a:ea typeface="黑体" pitchFamily="49" charset="-122"/>
              </a:rPr>
              <a:t>，</a:t>
            </a:r>
            <a:r>
              <a:rPr lang="en-US" altLang="zh-CN" sz="1600" dirty="0" smtClean="0">
                <a:latin typeface="Century Gothic" pitchFamily="34" charset="0"/>
                <a:ea typeface="黑体" pitchFamily="49" charset="-122"/>
              </a:rPr>
              <a:t>AT   12,24,36,48 </a:t>
            </a:r>
            <a:r>
              <a:rPr lang="en-US" altLang="zh-CN" sz="1600" dirty="0">
                <a:latin typeface="Century Gothic" pitchFamily="34" charset="0"/>
                <a:ea typeface="黑体" pitchFamily="49" charset="-122"/>
              </a:rPr>
              <a:t>pin</a:t>
            </a:r>
            <a:endParaRPr lang="zh-CN" altLang="zh-CN" sz="1600" dirty="0">
              <a:latin typeface="黑体" pitchFamily="49" charset="-122"/>
              <a:ea typeface="黑体" pitchFamily="49" charset="-122"/>
            </a:endParaRPr>
          </a:p>
        </p:txBody>
      </p:sp>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107" y="2450899"/>
            <a:ext cx="1941764" cy="1689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2069" y="2573173"/>
            <a:ext cx="2307859" cy="144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3616" y="2625271"/>
            <a:ext cx="2070009" cy="1431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9185" y="4380555"/>
            <a:ext cx="3054925" cy="1691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4179" y="4189043"/>
            <a:ext cx="3058834" cy="1938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202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0" y="755555"/>
            <a:ext cx="12191999" cy="364637"/>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smtClean="0">
                <a:solidFill>
                  <a:schemeClr val="accent1">
                    <a:lumMod val="50000"/>
                  </a:schemeClr>
                </a:solidFill>
                <a:ea typeface="黑体" pitchFamily="49" charset="-122"/>
              </a:rPr>
              <a:t>Boots</a:t>
            </a:r>
            <a:endParaRPr lang="en-US" sz="2800" b="0" dirty="0">
              <a:solidFill>
                <a:schemeClr val="accent1">
                  <a:lumMod val="50000"/>
                </a:schemeClr>
              </a:solidFill>
            </a:endParaRPr>
          </a:p>
        </p:txBody>
      </p:sp>
      <p:sp>
        <p:nvSpPr>
          <p:cNvPr id="5" name="TextBox 4"/>
          <p:cNvSpPr txBox="1"/>
          <p:nvPr/>
        </p:nvSpPr>
        <p:spPr>
          <a:xfrm>
            <a:off x="1097974" y="1401380"/>
            <a:ext cx="10521212" cy="1569660"/>
          </a:xfrm>
          <a:prstGeom prst="rect">
            <a:avLst/>
          </a:prstGeom>
          <a:noFill/>
        </p:spPr>
        <p:txBody>
          <a:bodyPr wrap="square" rtlCol="0">
            <a:spAutoFit/>
          </a:bodyPr>
          <a:lstStyle/>
          <a:p>
            <a:pPr marL="285750" indent="-285750">
              <a:lnSpc>
                <a:spcPct val="150000"/>
              </a:lnSpc>
              <a:buFont typeface="Wingdings" pitchFamily="2" charset="2"/>
              <a:buChar char="Ø"/>
            </a:pPr>
            <a:r>
              <a:rPr lang="en-US" altLang="zh-CN" sz="1600" dirty="0" smtClean="0">
                <a:latin typeface="Century Gothic" pitchFamily="34" charset="0"/>
              </a:rPr>
              <a:t>Boots </a:t>
            </a:r>
            <a:r>
              <a:rPr lang="en-US" altLang="zh-CN" sz="1600" dirty="0">
                <a:latin typeface="Century Gothic" pitchFamily="34" charset="0"/>
              </a:rPr>
              <a:t>provide a professional looking finishing touch for </a:t>
            </a:r>
            <a:r>
              <a:rPr lang="en-US" altLang="zh-CN" sz="1600" dirty="0" smtClean="0">
                <a:latin typeface="Century Gothic" pitchFamily="34" charset="0"/>
              </a:rPr>
              <a:t>A </a:t>
            </a:r>
            <a:r>
              <a:rPr lang="en-US" altLang="zh-CN" sz="1600" dirty="0">
                <a:latin typeface="Century Gothic" pitchFamily="34" charset="0"/>
              </a:rPr>
              <a:t>series connectors. Made of durable plastic, these slip-on boots are not only aesthetically appealing, but also provide increased protection from dirt, paint overspray, and pressure washing. The plastic boots </a:t>
            </a:r>
            <a:r>
              <a:rPr lang="en-US" altLang="zh-CN" sz="1600" dirty="0" err="1">
                <a:latin typeface="Century Gothic" pitchFamily="34" charset="0"/>
              </a:rPr>
              <a:t>arerated</a:t>
            </a:r>
            <a:r>
              <a:rPr lang="en-US" altLang="zh-CN" sz="1600" dirty="0">
                <a:latin typeface="Century Gothic" pitchFamily="34" charset="0"/>
              </a:rPr>
              <a:t> from </a:t>
            </a:r>
            <a:r>
              <a:rPr lang="en-US" altLang="zh-CN" sz="1600" dirty="0" smtClean="0">
                <a:latin typeface="Century Gothic" pitchFamily="34" charset="0"/>
              </a:rPr>
              <a:t>-29°C </a:t>
            </a:r>
            <a:r>
              <a:rPr lang="en-US" altLang="zh-CN" sz="1600" dirty="0">
                <a:latin typeface="Century Gothic" pitchFamily="34" charset="0"/>
              </a:rPr>
              <a:t>to +100°C and offer a slip-on design making installation quick and easy. </a:t>
            </a:r>
            <a:endParaRPr lang="zh-CN" altLang="zh-CN" sz="1600" dirty="0">
              <a:latin typeface="Century Gothic" pitchFamily="34" charset="0"/>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5022" y="3758990"/>
            <a:ext cx="1775542" cy="13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1354" y="3516510"/>
            <a:ext cx="2104490" cy="1517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9250" y="3566302"/>
            <a:ext cx="2162667" cy="1467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4624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0586" y="456098"/>
            <a:ext cx="9827488" cy="364637"/>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400" kern="1200">
                <a:solidFill>
                  <a:schemeClr val="tx1"/>
                </a:solidFill>
                <a:latin typeface="Century Gothic" panose="020B0502020202020204" pitchFamily="34" charset="0"/>
                <a:ea typeface="+mj-ea"/>
                <a:cs typeface="+mj-cs"/>
              </a:defRPr>
            </a:lvl1pPr>
          </a:lstStyle>
          <a:p>
            <a:pPr algn="ctr"/>
            <a:r>
              <a:rPr lang="en-US" altLang="zh-CN" sz="2800" dirty="0" smtClean="0">
                <a:solidFill>
                  <a:schemeClr val="accent1">
                    <a:lumMod val="50000"/>
                  </a:schemeClr>
                </a:solidFill>
                <a:ea typeface="黑体" pitchFamily="49" charset="-122"/>
              </a:rPr>
              <a:t>ARC</a:t>
            </a:r>
            <a:r>
              <a:rPr lang="zh-CN" altLang="en-US" sz="2800" dirty="0">
                <a:solidFill>
                  <a:schemeClr val="accent1">
                    <a:lumMod val="50000"/>
                  </a:schemeClr>
                </a:solidFill>
                <a:ea typeface="黑体" pitchFamily="49" charset="-122"/>
              </a:rPr>
              <a:t> </a:t>
            </a:r>
            <a:r>
              <a:rPr lang="en-US" altLang="zh-CN" sz="2800" dirty="0">
                <a:solidFill>
                  <a:schemeClr val="accent1">
                    <a:lumMod val="50000"/>
                  </a:schemeClr>
                </a:solidFill>
                <a:ea typeface="黑体" pitchFamily="49" charset="-122"/>
              </a:rPr>
              <a:t>S</a:t>
            </a:r>
            <a:r>
              <a:rPr lang="en-US" altLang="zh-CN" sz="2800" dirty="0" smtClean="0">
                <a:solidFill>
                  <a:schemeClr val="accent1">
                    <a:lumMod val="50000"/>
                  </a:schemeClr>
                </a:solidFill>
                <a:ea typeface="黑体" pitchFamily="49" charset="-122"/>
              </a:rPr>
              <a:t>eries</a:t>
            </a:r>
            <a:endParaRPr lang="en-US" sz="2800" dirty="0">
              <a:solidFill>
                <a:schemeClr val="accent1">
                  <a:lumMod val="50000"/>
                </a:schemeClr>
              </a:solidFill>
            </a:endParaRPr>
          </a:p>
        </p:txBody>
      </p:sp>
      <p:sp>
        <p:nvSpPr>
          <p:cNvPr id="8" name="TextBox 7"/>
          <p:cNvSpPr txBox="1"/>
          <p:nvPr/>
        </p:nvSpPr>
        <p:spPr>
          <a:xfrm>
            <a:off x="1214316" y="820735"/>
            <a:ext cx="9680027" cy="1477328"/>
          </a:xfrm>
          <a:prstGeom prst="rect">
            <a:avLst/>
          </a:prstGeom>
          <a:noFill/>
        </p:spPr>
        <p:txBody>
          <a:bodyPr wrap="square" rtlCol="0">
            <a:spAutoFit/>
          </a:bodyPr>
          <a:lstStyle/>
          <a:p>
            <a:endParaRPr lang="zh-CN" altLang="en-US" dirty="0"/>
          </a:p>
          <a:p>
            <a:pPr marL="285750" indent="-285750">
              <a:lnSpc>
                <a:spcPct val="150000"/>
              </a:lnSpc>
              <a:buFont typeface="Wingdings" pitchFamily="2" charset="2"/>
              <a:buChar char="Ø"/>
            </a:pPr>
            <a:r>
              <a:rPr lang="en-US" altLang="zh-CN" sz="1600" dirty="0">
                <a:latin typeface="Century Gothic" panose="020B0502020202020204" pitchFamily="34" charset="0"/>
              </a:rPr>
              <a:t>The ARC series is a series of rectangular connectors currently available in </a:t>
            </a:r>
            <a:r>
              <a:rPr lang="en-US" altLang="zh-CN" sz="1600" dirty="0" smtClean="0">
                <a:latin typeface="Century Gothic" panose="020B0502020202020204" pitchFamily="34" charset="0"/>
              </a:rPr>
              <a:t>24/40/70 holes </a:t>
            </a:r>
            <a:r>
              <a:rPr lang="en-US" altLang="zh-CN" sz="1600" dirty="0">
                <a:latin typeface="Century Gothic" panose="020B0502020202020204" pitchFamily="34" charset="0"/>
              </a:rPr>
              <a:t>with 16# terminals.  The connector does not require a wedge lock. Terminals are inserted and removed in the same way as the AHDP series. Terminals are removed using AT11-310-1605.  </a:t>
            </a:r>
            <a:endParaRPr lang="en-US" altLang="zh-CN" baseline="30000" dirty="0">
              <a:latin typeface="Century Gothic" pitchFamily="34" charset="0"/>
              <a:ea typeface="黑体" pitchFamily="49" charset="-122"/>
            </a:endParaRPr>
          </a:p>
        </p:txBody>
      </p:sp>
      <p:pic>
        <p:nvPicPr>
          <p:cNvPr id="9" name="Picture 3" descr="C:\Users\winnie.chen.CATE-1\Desktop\新建文件夹\网站维护\网站图片更新\20220305\ARC-Series-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7815" y="2761307"/>
            <a:ext cx="6355834" cy="29084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92770" y="2893004"/>
            <a:ext cx="6321489" cy="2954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0481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04987" y="1883714"/>
            <a:ext cx="6387014" cy="3508653"/>
          </a:xfrm>
          <a:prstGeom prst="rect">
            <a:avLst/>
          </a:prstGeom>
          <a:noFill/>
        </p:spPr>
        <p:txBody>
          <a:bodyPr wrap="square" rtlCol="0">
            <a:spAutoFit/>
          </a:bodyPr>
          <a:lstStyle/>
          <a:p>
            <a:pPr>
              <a:lnSpc>
                <a:spcPct val="150000"/>
              </a:lnSpc>
            </a:pPr>
            <a:r>
              <a:rPr lang="en-US" altLang="zh-CN" sz="2000" b="1" dirty="0">
                <a:latin typeface="Century Gothic" pitchFamily="34" charset="0"/>
              </a:rPr>
              <a:t>Technical </a:t>
            </a:r>
            <a:r>
              <a:rPr lang="en-US" altLang="zh-CN" sz="2000" b="1" dirty="0" smtClean="0">
                <a:latin typeface="Century Gothic" pitchFamily="34" charset="0"/>
              </a:rPr>
              <a:t>Data</a:t>
            </a:r>
          </a:p>
          <a:p>
            <a:pPr marL="285750" lvl="1" indent="-285750">
              <a:lnSpc>
                <a:spcPct val="150000"/>
              </a:lnSpc>
              <a:buFont typeface="Arial" pitchFamily="34" charset="0"/>
              <a:buChar char="•"/>
            </a:pPr>
            <a:r>
              <a:rPr lang="en-US" altLang="zh-CN" sz="1600" dirty="0">
                <a:latin typeface="Century Gothic" pitchFamily="34" charset="0"/>
              </a:rPr>
              <a:t>Features Amphenol’s </a:t>
            </a:r>
            <a:r>
              <a:rPr lang="en-US" altLang="zh-CN" sz="1600" b="1" dirty="0">
                <a:latin typeface="Century Gothic" pitchFamily="34" charset="0"/>
              </a:rPr>
              <a:t>RADSOK®</a:t>
            </a:r>
            <a:r>
              <a:rPr lang="en-US" altLang="zh-CN" sz="1600" dirty="0">
                <a:latin typeface="Century Gothic" pitchFamily="34" charset="0"/>
              </a:rPr>
              <a:t> contact </a:t>
            </a:r>
            <a:r>
              <a:rPr lang="en-US" altLang="zh-CN" sz="1600" dirty="0" smtClean="0">
                <a:latin typeface="Century Gothic" pitchFamily="34" charset="0"/>
              </a:rPr>
              <a:t>technology</a:t>
            </a:r>
            <a:endParaRPr lang="en-US" altLang="zh-CN" sz="2000" dirty="0">
              <a:latin typeface="Century Gothic" pitchFamily="34" charset="0"/>
            </a:endParaRPr>
          </a:p>
          <a:p>
            <a:pPr marL="228600" indent="-228600">
              <a:lnSpc>
                <a:spcPct val="150000"/>
              </a:lnSpc>
              <a:buFont typeface="Arial" panose="020B0604020202020204" pitchFamily="34" charset="0"/>
              <a:buChar char="•"/>
            </a:pPr>
            <a:r>
              <a:rPr lang="en-US" altLang="zh-CN" sz="1600" dirty="0" smtClean="0">
                <a:latin typeface="Century Gothic" pitchFamily="34" charset="0"/>
              </a:rPr>
              <a:t>HVIL with shielding and unshielded solutions</a:t>
            </a:r>
            <a:endParaRPr lang="zh-CN" altLang="en-US" sz="1600" dirty="0">
              <a:latin typeface="Century Gothic" pitchFamily="34" charset="0"/>
            </a:endParaRPr>
          </a:p>
          <a:p>
            <a:pPr marL="228600" lvl="1" indent="-228600">
              <a:lnSpc>
                <a:spcPct val="150000"/>
              </a:lnSpc>
              <a:buFont typeface="Arial" panose="020B0604020202020204" pitchFamily="34" charset="0"/>
              <a:buChar char="•"/>
              <a:defRPr/>
            </a:pPr>
            <a:r>
              <a:rPr lang="en-US" altLang="zh-CN" sz="1600" dirty="0" smtClean="0">
                <a:latin typeface="Century Gothic" pitchFamily="34" charset="0"/>
              </a:rPr>
              <a:t>Rating voltage</a:t>
            </a:r>
            <a:r>
              <a:rPr lang="zh-CN" altLang="en-US" sz="1600" dirty="0" smtClean="0">
                <a:latin typeface="Century Gothic" pitchFamily="34" charset="0"/>
              </a:rPr>
              <a:t>：</a:t>
            </a:r>
            <a:r>
              <a:rPr lang="en-US" altLang="zh-CN" sz="1600" dirty="0">
                <a:latin typeface="Century Gothic" pitchFamily="34" charset="0"/>
              </a:rPr>
              <a:t>1000V AC/DC</a:t>
            </a:r>
          </a:p>
          <a:p>
            <a:pPr marL="228600" lvl="1" indent="-228600">
              <a:lnSpc>
                <a:spcPct val="150000"/>
              </a:lnSpc>
              <a:buFont typeface="Arial" panose="020B0604020202020204" pitchFamily="34" charset="0"/>
              <a:buChar char="•"/>
              <a:defRPr/>
            </a:pPr>
            <a:r>
              <a:rPr lang="en-US" altLang="zh-CN" sz="1600" dirty="0" smtClean="0">
                <a:latin typeface="Century Gothic" pitchFamily="34" charset="0"/>
              </a:rPr>
              <a:t>Test voltage</a:t>
            </a:r>
            <a:r>
              <a:rPr lang="zh-CN" altLang="en-US" sz="1600" dirty="0" smtClean="0">
                <a:latin typeface="Century Gothic" pitchFamily="34" charset="0"/>
              </a:rPr>
              <a:t>： </a:t>
            </a:r>
            <a:r>
              <a:rPr lang="en-US" altLang="zh-CN" sz="1600" dirty="0">
                <a:latin typeface="Century Gothic" pitchFamily="34" charset="0"/>
              </a:rPr>
              <a:t>5</a:t>
            </a:r>
            <a:r>
              <a:rPr lang="en-US" altLang="zh-CN" sz="1600" dirty="0" smtClean="0">
                <a:latin typeface="Century Gothic" pitchFamily="34" charset="0"/>
              </a:rPr>
              <a:t>000V AC/DC</a:t>
            </a:r>
          </a:p>
          <a:p>
            <a:pPr marL="228600" lvl="1" indent="-228600">
              <a:lnSpc>
                <a:spcPct val="150000"/>
              </a:lnSpc>
              <a:buFont typeface="Arial" panose="020B0604020202020204" pitchFamily="34" charset="0"/>
              <a:buChar char="•"/>
              <a:defRPr/>
            </a:pPr>
            <a:r>
              <a:rPr lang="en-US" altLang="zh-CN" sz="1600" dirty="0" smtClean="0">
                <a:latin typeface="Century Gothic" pitchFamily="34" charset="0"/>
              </a:rPr>
              <a:t>Current </a:t>
            </a:r>
            <a:r>
              <a:rPr lang="en-US" altLang="zh-CN" sz="1600" dirty="0">
                <a:latin typeface="Century Gothic" pitchFamily="34" charset="0"/>
              </a:rPr>
              <a:t>rating of </a:t>
            </a:r>
            <a:r>
              <a:rPr lang="en-US" altLang="zh-CN" sz="1600" dirty="0" smtClean="0">
                <a:latin typeface="Century Gothic" pitchFamily="34" charset="0"/>
              </a:rPr>
              <a:t>20A </a:t>
            </a:r>
            <a:r>
              <a:rPr lang="en-US" altLang="zh-CN" sz="1600" dirty="0">
                <a:latin typeface="Century Gothic" pitchFamily="34" charset="0"/>
              </a:rPr>
              <a:t>for the </a:t>
            </a:r>
            <a:r>
              <a:rPr lang="en-US" altLang="zh-CN" sz="1600" dirty="0" smtClean="0">
                <a:latin typeface="Century Gothic" pitchFamily="34" charset="0"/>
              </a:rPr>
              <a:t>2.5mm² </a:t>
            </a:r>
            <a:r>
              <a:rPr lang="en-US" altLang="zh-CN" sz="1600" dirty="0">
                <a:latin typeface="Century Gothic" pitchFamily="34" charset="0"/>
              </a:rPr>
              <a:t>wire, </a:t>
            </a:r>
            <a:r>
              <a:rPr lang="en-US" altLang="zh-CN" sz="1600" dirty="0" smtClean="0">
                <a:latin typeface="Century Gothic" pitchFamily="34" charset="0"/>
              </a:rPr>
              <a:t>25A </a:t>
            </a:r>
            <a:r>
              <a:rPr lang="en-US" altLang="zh-CN" sz="1600" dirty="0">
                <a:latin typeface="Century Gothic" pitchFamily="34" charset="0"/>
              </a:rPr>
              <a:t>for the </a:t>
            </a:r>
            <a:r>
              <a:rPr lang="en-US" altLang="zh-CN" sz="1600" dirty="0" smtClean="0">
                <a:latin typeface="Century Gothic" pitchFamily="34" charset="0"/>
              </a:rPr>
              <a:t>4mm² </a:t>
            </a:r>
            <a:r>
              <a:rPr lang="en-US" altLang="zh-CN" sz="1600" dirty="0">
                <a:latin typeface="Century Gothic" pitchFamily="34" charset="0"/>
              </a:rPr>
              <a:t>wire, </a:t>
            </a:r>
            <a:r>
              <a:rPr lang="en-US" altLang="zh-CN" sz="1600" dirty="0" smtClean="0">
                <a:latin typeface="Century Gothic" pitchFamily="34" charset="0"/>
              </a:rPr>
              <a:t>35A </a:t>
            </a:r>
            <a:r>
              <a:rPr lang="en-US" altLang="zh-CN" sz="1600" dirty="0">
                <a:latin typeface="Century Gothic" pitchFamily="34" charset="0"/>
              </a:rPr>
              <a:t>for the </a:t>
            </a:r>
            <a:r>
              <a:rPr lang="en-US" altLang="zh-CN" sz="1600" dirty="0" smtClean="0">
                <a:latin typeface="Century Gothic" pitchFamily="34" charset="0"/>
              </a:rPr>
              <a:t>6mm² wire, </a:t>
            </a:r>
            <a:r>
              <a:rPr lang="en-US" altLang="zh-CN" sz="1600" dirty="0">
                <a:latin typeface="Century Gothic" pitchFamily="34" charset="0"/>
              </a:rPr>
              <a:t>180A for </a:t>
            </a:r>
            <a:r>
              <a:rPr lang="en-US" altLang="zh-CN" sz="1600" dirty="0" smtClean="0">
                <a:latin typeface="Century Gothic" panose="020B0502020202020204" pitchFamily="34" charset="0"/>
              </a:rPr>
              <a:t>the 50mm² wire.</a:t>
            </a:r>
          </a:p>
          <a:p>
            <a:pPr marL="228600" indent="-228600">
              <a:lnSpc>
                <a:spcPct val="150000"/>
              </a:lnSpc>
              <a:buFont typeface="Arial" panose="020B0604020202020204" pitchFamily="34" charset="0"/>
              <a:buChar char="•"/>
              <a:defRPr/>
            </a:pPr>
            <a:r>
              <a:rPr lang="en-US" altLang="zh-CN" sz="1600" dirty="0" smtClean="0">
                <a:latin typeface="Century Gothic" panose="020B0502020202020204" pitchFamily="34" charset="0"/>
              </a:rPr>
              <a:t>Mating cycles</a:t>
            </a:r>
            <a:r>
              <a:rPr lang="zh-CN" altLang="en-US" sz="1600" dirty="0" smtClean="0">
                <a:latin typeface="Century Gothic" pitchFamily="34" charset="0"/>
              </a:rPr>
              <a:t>：</a:t>
            </a:r>
            <a:r>
              <a:rPr lang="en-US" altLang="zh-CN" sz="1600" dirty="0" smtClean="0">
                <a:latin typeface="Century Gothic" pitchFamily="34" charset="0"/>
              </a:rPr>
              <a:t>250+</a:t>
            </a:r>
            <a:endParaRPr lang="zh-CN" altLang="zh-CN" sz="1600" dirty="0">
              <a:latin typeface="Century Gothic" pitchFamily="34" charset="0"/>
            </a:endParaRPr>
          </a:p>
          <a:p>
            <a:pPr marL="228600" indent="-228600">
              <a:lnSpc>
                <a:spcPct val="150000"/>
              </a:lnSpc>
              <a:buFont typeface="Arial" panose="020B0604020202020204" pitchFamily="34" charset="0"/>
              <a:buChar char="•"/>
              <a:defRPr/>
            </a:pPr>
            <a:r>
              <a:rPr lang="en-US" altLang="zh-CN" sz="1600" dirty="0" smtClean="0">
                <a:latin typeface="Century Gothic" pitchFamily="34" charset="0"/>
              </a:rPr>
              <a:t>IP67 &amp; IP 69K  rated in mated condition</a:t>
            </a:r>
            <a:endParaRPr lang="en-US" altLang="zh-CN" sz="1600" dirty="0">
              <a:latin typeface="Century Gothic" panose="020B0502020202020204" pitchFamily="34" charset="0"/>
            </a:endParaRPr>
          </a:p>
        </p:txBody>
      </p:sp>
      <p:sp>
        <p:nvSpPr>
          <p:cNvPr id="7" name="Title Placeholder 1"/>
          <p:cNvSpPr txBox="1">
            <a:spLocks/>
          </p:cNvSpPr>
          <p:nvPr/>
        </p:nvSpPr>
        <p:spPr>
          <a:xfrm>
            <a:off x="0" y="502878"/>
            <a:ext cx="12192000" cy="654344"/>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smtClean="0">
                <a:solidFill>
                  <a:schemeClr val="accent1">
                    <a:lumMod val="50000"/>
                  </a:schemeClr>
                </a:solidFill>
              </a:rPr>
              <a:t>ATHP Series</a:t>
            </a:r>
            <a:endParaRPr lang="en-US" sz="2000" b="0" dirty="0">
              <a:solidFill>
                <a:schemeClr val="accent1">
                  <a:lumMod val="50000"/>
                </a:schemeClr>
              </a:solidFill>
            </a:endParaRPr>
          </a:p>
        </p:txBody>
      </p:sp>
      <p:pic>
        <p:nvPicPr>
          <p:cNvPr id="8"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777" y="2754936"/>
            <a:ext cx="5036023" cy="3357349"/>
          </a:xfrm>
          <a:prstGeom prst="rect">
            <a:avLst/>
          </a:prstGeom>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987" y="1709038"/>
            <a:ext cx="2447505" cy="1929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8603" y="1859858"/>
            <a:ext cx="2353416" cy="162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34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36236" y="1697113"/>
            <a:ext cx="6324035" cy="4247317"/>
          </a:xfrm>
          <a:prstGeom prst="rect">
            <a:avLst/>
          </a:prstGeom>
          <a:noFill/>
        </p:spPr>
        <p:txBody>
          <a:bodyPr wrap="square" rtlCol="0">
            <a:spAutoFit/>
          </a:bodyPr>
          <a:lstStyle/>
          <a:p>
            <a:pPr>
              <a:lnSpc>
                <a:spcPct val="150000"/>
              </a:lnSpc>
            </a:pPr>
            <a:r>
              <a:rPr lang="en-US" altLang="zh-CN" sz="2000" b="1" dirty="0">
                <a:latin typeface="Century Gothic" pitchFamily="34" charset="0"/>
              </a:rPr>
              <a:t>Technical Data</a:t>
            </a:r>
          </a:p>
          <a:p>
            <a:pPr marL="228600" indent="-228600">
              <a:lnSpc>
                <a:spcPct val="150000"/>
              </a:lnSpc>
              <a:buFont typeface="Arial" panose="020B0604020202020204" pitchFamily="34" charset="0"/>
              <a:buChar char="•"/>
            </a:pPr>
            <a:r>
              <a:rPr lang="en-US" altLang="zh-CN" sz="1600" dirty="0" smtClean="0">
                <a:latin typeface="Century Gothic" panose="020B0502020202020204" pitchFamily="34" charset="0"/>
                <a:ea typeface="黑体" pitchFamily="49" charset="-122"/>
              </a:rPr>
              <a:t>Quick lock and press-to-release design</a:t>
            </a:r>
          </a:p>
          <a:p>
            <a:pPr marL="228600" indent="-228600">
              <a:lnSpc>
                <a:spcPct val="150000"/>
              </a:lnSpc>
              <a:buFont typeface="Arial" panose="020B0604020202020204" pitchFamily="34" charset="0"/>
              <a:buChar char="•"/>
            </a:pPr>
            <a:r>
              <a:rPr lang="en-US" altLang="zh-CN" sz="1600" dirty="0" smtClean="0">
                <a:latin typeface="Century Gothic" panose="020B0502020202020204" pitchFamily="34" charset="0"/>
                <a:ea typeface="黑体" pitchFamily="49" charset="-122"/>
              </a:rPr>
              <a:t>360°rotating plug</a:t>
            </a:r>
          </a:p>
          <a:p>
            <a:pPr marL="228600" indent="-228600">
              <a:lnSpc>
                <a:spcPct val="150000"/>
              </a:lnSpc>
              <a:buFont typeface="Arial" panose="020B0604020202020204" pitchFamily="34" charset="0"/>
              <a:buChar char="•"/>
              <a:defRPr/>
            </a:pPr>
            <a:r>
              <a:rPr lang="en-US" altLang="zh-CN" sz="1600" dirty="0" smtClean="0">
                <a:latin typeface="Century Gothic" panose="020B0502020202020204" pitchFamily="34" charset="0"/>
                <a:ea typeface="黑体" pitchFamily="49" charset="-122"/>
              </a:rPr>
              <a:t>Various termination option(Threaded, Crimp, </a:t>
            </a:r>
            <a:r>
              <a:rPr lang="en-US" altLang="zh-CN" sz="1600" dirty="0" err="1" smtClean="0">
                <a:latin typeface="Century Gothic" panose="020B0502020202020204" pitchFamily="34" charset="0"/>
                <a:ea typeface="黑体" pitchFamily="49" charset="-122"/>
              </a:rPr>
              <a:t>Busbar</a:t>
            </a:r>
            <a:r>
              <a:rPr lang="en-US" altLang="zh-CN" sz="1600" dirty="0" smtClean="0">
                <a:latin typeface="Century Gothic" panose="020B0502020202020204" pitchFamily="34" charset="0"/>
                <a:ea typeface="黑体" pitchFamily="49" charset="-122"/>
              </a:rPr>
              <a:t>)</a:t>
            </a:r>
          </a:p>
          <a:p>
            <a:pPr marL="228600" indent="-228600">
              <a:lnSpc>
                <a:spcPct val="150000"/>
              </a:lnSpc>
              <a:buFont typeface="Arial" panose="020B0604020202020204" pitchFamily="34" charset="0"/>
              <a:buChar char="•"/>
              <a:defRPr/>
            </a:pPr>
            <a:r>
              <a:rPr lang="en-US" altLang="zh-CN" sz="1600" dirty="0" smtClean="0">
                <a:latin typeface="Century Gothic" panose="020B0502020202020204" pitchFamily="34" charset="0"/>
                <a:ea typeface="黑体" pitchFamily="49" charset="-122"/>
              </a:rPr>
              <a:t>Compact robust design</a:t>
            </a:r>
          </a:p>
          <a:p>
            <a:pPr marL="228600" lvl="1" indent="-228600">
              <a:lnSpc>
                <a:spcPct val="150000"/>
              </a:lnSpc>
              <a:buFont typeface="Arial" panose="020B0604020202020204" pitchFamily="34" charset="0"/>
              <a:buChar char="•"/>
              <a:defRPr/>
            </a:pPr>
            <a:r>
              <a:rPr lang="en-US" altLang="zh-CN" sz="1600" dirty="0">
                <a:latin typeface="Century Gothic" pitchFamily="34" charset="0"/>
              </a:rPr>
              <a:t>Rating voltage</a:t>
            </a:r>
            <a:r>
              <a:rPr lang="zh-CN" altLang="en-US" sz="1600" dirty="0">
                <a:latin typeface="Century Gothic" pitchFamily="34" charset="0"/>
              </a:rPr>
              <a:t>：</a:t>
            </a:r>
            <a:r>
              <a:rPr lang="en-US" altLang="zh-CN" sz="1600" dirty="0">
                <a:latin typeface="Century Gothic" pitchFamily="34" charset="0"/>
              </a:rPr>
              <a:t>1000V </a:t>
            </a:r>
            <a:r>
              <a:rPr lang="en-US" altLang="zh-CN" sz="1600" dirty="0" smtClean="0">
                <a:latin typeface="Century Gothic" pitchFamily="34" charset="0"/>
              </a:rPr>
              <a:t>AC/DC</a:t>
            </a:r>
            <a:endParaRPr lang="en-US" altLang="zh-CN" sz="1600" dirty="0" smtClean="0">
              <a:latin typeface="Century Gothic" panose="020B0502020202020204" pitchFamily="34" charset="0"/>
              <a:ea typeface="黑体" pitchFamily="49" charset="-122"/>
            </a:endParaRPr>
          </a:p>
          <a:p>
            <a:pPr marL="228600" indent="-228600">
              <a:lnSpc>
                <a:spcPct val="150000"/>
              </a:lnSpc>
              <a:buFont typeface="Arial" panose="020B0604020202020204" pitchFamily="34" charset="0"/>
              <a:buChar char="•"/>
              <a:defRPr/>
            </a:pPr>
            <a:r>
              <a:rPr lang="en-US" altLang="zh-CN" sz="1600" dirty="0" smtClean="0">
                <a:latin typeface="Century Gothic" panose="020B0502020202020204" pitchFamily="34" charset="0"/>
                <a:ea typeface="黑体" pitchFamily="49" charset="-122"/>
              </a:rPr>
              <a:t>8.0mm contact</a:t>
            </a:r>
            <a:r>
              <a:rPr lang="zh-CN" altLang="en-US" sz="1600" dirty="0" smtClean="0">
                <a:latin typeface="Century Gothic" panose="020B0502020202020204" pitchFamily="34" charset="0"/>
                <a:ea typeface="黑体" pitchFamily="49" charset="-122"/>
              </a:rPr>
              <a:t>，</a:t>
            </a:r>
            <a:r>
              <a:rPr lang="en-US" altLang="zh-CN" sz="1600" dirty="0" smtClean="0">
                <a:latin typeface="Century Gothic" panose="020B0502020202020204" pitchFamily="34" charset="0"/>
                <a:ea typeface="黑体" pitchFamily="49" charset="-122"/>
              </a:rPr>
              <a:t>50mm</a:t>
            </a:r>
            <a:r>
              <a:rPr lang="en-US" altLang="zh-CN" sz="1600" baseline="30000" dirty="0" smtClean="0">
                <a:latin typeface="Century Gothic" panose="020B0502020202020204" pitchFamily="34" charset="0"/>
                <a:ea typeface="黑体" pitchFamily="49" charset="-122"/>
              </a:rPr>
              <a:t>2</a:t>
            </a:r>
            <a:r>
              <a:rPr lang="en-US" altLang="zh-CN" sz="1600" dirty="0" smtClean="0">
                <a:latin typeface="Century Gothic" panose="020B0502020202020204" pitchFamily="34" charset="0"/>
                <a:ea typeface="黑体" pitchFamily="49" charset="-122"/>
              </a:rPr>
              <a:t> @ 180A </a:t>
            </a:r>
          </a:p>
          <a:p>
            <a:pPr>
              <a:lnSpc>
                <a:spcPct val="150000"/>
              </a:lnSpc>
              <a:defRPr/>
            </a:pPr>
            <a:r>
              <a:rPr lang="en-US" altLang="zh-CN" sz="1600" dirty="0">
                <a:latin typeface="Century Gothic" panose="020B0502020202020204" pitchFamily="34" charset="0"/>
                <a:ea typeface="黑体" pitchFamily="49" charset="-122"/>
              </a:rPr>
              <a:t> </a:t>
            </a:r>
            <a:r>
              <a:rPr lang="en-US" altLang="zh-CN" sz="1600" dirty="0" smtClean="0">
                <a:latin typeface="Century Gothic" panose="020B0502020202020204" pitchFamily="34" charset="0"/>
                <a:ea typeface="黑体" pitchFamily="49" charset="-122"/>
              </a:rPr>
              <a:t>                                   35mm</a:t>
            </a:r>
            <a:r>
              <a:rPr lang="en-US" altLang="zh-CN" sz="1600" baseline="30000" dirty="0">
                <a:latin typeface="Century Gothic" panose="020B0502020202020204" pitchFamily="34" charset="0"/>
                <a:ea typeface="黑体" pitchFamily="49" charset="-122"/>
              </a:rPr>
              <a:t>2</a:t>
            </a:r>
            <a:r>
              <a:rPr lang="en-US" altLang="zh-CN" sz="1600" dirty="0" smtClean="0">
                <a:latin typeface="Century Gothic" panose="020B0502020202020204" pitchFamily="34" charset="0"/>
                <a:ea typeface="黑体" pitchFamily="49" charset="-122"/>
              </a:rPr>
              <a:t> @ 130A</a:t>
            </a:r>
          </a:p>
          <a:p>
            <a:pPr>
              <a:lnSpc>
                <a:spcPct val="150000"/>
              </a:lnSpc>
              <a:defRPr/>
            </a:pPr>
            <a:r>
              <a:rPr lang="en-US" altLang="zh-CN" sz="1600" dirty="0" smtClean="0">
                <a:latin typeface="Century Gothic" panose="020B0502020202020204" pitchFamily="34" charset="0"/>
                <a:ea typeface="黑体" pitchFamily="49" charset="-122"/>
              </a:rPr>
              <a:t>                                    25mm</a:t>
            </a:r>
            <a:r>
              <a:rPr lang="en-US" altLang="zh-CN" sz="1600" baseline="30000" dirty="0" smtClean="0">
                <a:latin typeface="Century Gothic" panose="020B0502020202020204" pitchFamily="34" charset="0"/>
                <a:ea typeface="黑体" pitchFamily="49" charset="-122"/>
              </a:rPr>
              <a:t>2</a:t>
            </a:r>
            <a:r>
              <a:rPr lang="en-US" altLang="zh-CN" sz="1600" dirty="0" smtClean="0">
                <a:latin typeface="Century Gothic" panose="020B0502020202020204" pitchFamily="34" charset="0"/>
                <a:ea typeface="黑体" pitchFamily="49" charset="-122"/>
              </a:rPr>
              <a:t> </a:t>
            </a:r>
            <a:r>
              <a:rPr lang="en-US" altLang="zh-CN" sz="1600" dirty="0">
                <a:latin typeface="Century Gothic" panose="020B0502020202020204" pitchFamily="34" charset="0"/>
                <a:ea typeface="黑体" pitchFamily="49" charset="-122"/>
              </a:rPr>
              <a:t>@ </a:t>
            </a:r>
            <a:r>
              <a:rPr lang="en-US" altLang="zh-CN" sz="1600" dirty="0" smtClean="0">
                <a:latin typeface="Century Gothic" panose="020B0502020202020204" pitchFamily="34" charset="0"/>
                <a:ea typeface="黑体" pitchFamily="49" charset="-122"/>
              </a:rPr>
              <a:t>120A</a:t>
            </a:r>
          </a:p>
          <a:p>
            <a:pPr marL="285750" indent="-285750">
              <a:lnSpc>
                <a:spcPct val="150000"/>
              </a:lnSpc>
              <a:buFont typeface="Arial" pitchFamily="34" charset="0"/>
              <a:buChar char="•"/>
              <a:defRPr/>
            </a:pPr>
            <a:r>
              <a:rPr lang="en-US" altLang="zh-CN" sz="1600" dirty="0" smtClean="0">
                <a:latin typeface="Century Gothic" pitchFamily="34" charset="0"/>
              </a:rPr>
              <a:t>Mating cycles: 200+</a:t>
            </a:r>
            <a:endParaRPr lang="zh-CN" altLang="zh-CN" sz="1600" dirty="0">
              <a:latin typeface="Century Gothic" panose="020B0502020202020204" pitchFamily="34" charset="0"/>
              <a:ea typeface="黑体" pitchFamily="49" charset="-122"/>
            </a:endParaRPr>
          </a:p>
          <a:p>
            <a:pPr marL="228600" indent="-228600">
              <a:lnSpc>
                <a:spcPct val="150000"/>
              </a:lnSpc>
              <a:buFont typeface="Arial" panose="020B0604020202020204" pitchFamily="34" charset="0"/>
              <a:buChar char="•"/>
              <a:defRPr/>
            </a:pPr>
            <a:r>
              <a:rPr lang="en-US" altLang="zh-CN" sz="1600" dirty="0" smtClean="0">
                <a:latin typeface="Century Gothic" pitchFamily="34" charset="0"/>
              </a:rPr>
              <a:t>IP67 </a:t>
            </a:r>
            <a:r>
              <a:rPr lang="en-US" altLang="zh-CN" sz="1600" dirty="0">
                <a:latin typeface="Century Gothic" pitchFamily="34" charset="0"/>
              </a:rPr>
              <a:t>rated in mated </a:t>
            </a:r>
            <a:r>
              <a:rPr lang="en-US" altLang="zh-CN" sz="1600" dirty="0" smtClean="0">
                <a:latin typeface="Century Gothic" pitchFamily="34" charset="0"/>
              </a:rPr>
              <a:t>condition</a:t>
            </a:r>
            <a:endParaRPr lang="en-US" altLang="zh-CN" sz="1600" dirty="0">
              <a:latin typeface="Century Gothic" panose="020B0502020202020204" pitchFamily="34" charset="0"/>
              <a:ea typeface="黑体" pitchFamily="49" charset="-122"/>
            </a:endParaRPr>
          </a:p>
        </p:txBody>
      </p:sp>
      <p:sp>
        <p:nvSpPr>
          <p:cNvPr id="6" name="Title Placeholder 1"/>
          <p:cNvSpPr txBox="1">
            <a:spLocks/>
          </p:cNvSpPr>
          <p:nvPr/>
        </p:nvSpPr>
        <p:spPr>
          <a:xfrm>
            <a:off x="0" y="502878"/>
            <a:ext cx="12192000" cy="654344"/>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smtClean="0">
                <a:solidFill>
                  <a:schemeClr val="accent1">
                    <a:lumMod val="50000"/>
                  </a:schemeClr>
                </a:solidFill>
              </a:rPr>
              <a:t>ATHP Series</a:t>
            </a:r>
            <a:endParaRPr lang="en-US" sz="2000" b="0" dirty="0">
              <a:solidFill>
                <a:schemeClr val="accent1">
                  <a:lumMod val="50000"/>
                </a:schemeClr>
              </a:solidFill>
            </a:endParaRP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751" y="3185157"/>
            <a:ext cx="1751441" cy="1339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81669" y="4670094"/>
            <a:ext cx="2037625" cy="118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256" y="4725315"/>
            <a:ext cx="1888531" cy="1071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6787" y="1157222"/>
            <a:ext cx="2411351" cy="2229159"/>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229" y="1377189"/>
            <a:ext cx="1529275" cy="1413730"/>
          </a:xfrm>
          <a:prstGeom prst="rect">
            <a:avLst/>
          </a:prstGeom>
        </p:spPr>
      </p:pic>
      <p:pic>
        <p:nvPicPr>
          <p:cNvPr id="1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22808" y="3288793"/>
            <a:ext cx="1517264" cy="115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900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0" y="755555"/>
            <a:ext cx="12191999" cy="364637"/>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sz="2800" b="0" dirty="0" smtClean="0">
                <a:solidFill>
                  <a:schemeClr val="accent1">
                    <a:lumMod val="50000"/>
                  </a:schemeClr>
                </a:solidFill>
              </a:rPr>
              <a:t>Optional accessories</a:t>
            </a:r>
            <a:endParaRPr lang="en-US" sz="2800" b="0" dirty="0">
              <a:solidFill>
                <a:schemeClr val="accent1">
                  <a:lumMod val="50000"/>
                </a:schemeClr>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928" y="1671070"/>
            <a:ext cx="3524250" cy="130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2446" y="1640453"/>
            <a:ext cx="1057275"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0143" y="1760972"/>
            <a:ext cx="1226590" cy="810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2967" y="1671070"/>
            <a:ext cx="2676525"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970" y="3768448"/>
            <a:ext cx="1666875"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4030" y="3682723"/>
            <a:ext cx="1885950"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9637" y="3568916"/>
            <a:ext cx="1762125"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8531" y="5207053"/>
            <a:ext cx="2257425"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19888" y="3520798"/>
            <a:ext cx="971550"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29567" y="3511766"/>
            <a:ext cx="866775"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61656" y="5097516"/>
            <a:ext cx="1057275"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25972" y="4991754"/>
            <a:ext cx="11811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97813" y="5016553"/>
            <a:ext cx="1285875"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31462" y="5018523"/>
            <a:ext cx="1057275"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93364" y="5051366"/>
            <a:ext cx="1304925" cy="63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1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552164" y="4991754"/>
            <a:ext cx="847725" cy="75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536303" y="4877859"/>
            <a:ext cx="1546415" cy="925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1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650238" y="3592564"/>
            <a:ext cx="762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1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900976" y="3394345"/>
            <a:ext cx="817071" cy="576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782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345" y="1736934"/>
            <a:ext cx="1862483" cy="124165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347" y="1736934"/>
            <a:ext cx="1639867" cy="109324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8674" y="1736934"/>
            <a:ext cx="1639867" cy="109324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5191" y="1549165"/>
            <a:ext cx="2203172" cy="146878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8851" y="1736934"/>
            <a:ext cx="1639867" cy="1093245"/>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48141" y="1736934"/>
            <a:ext cx="1639867" cy="1093245"/>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58919" y="4357849"/>
            <a:ext cx="1639867" cy="1093245"/>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37220" y="4413918"/>
            <a:ext cx="1639867" cy="1093245"/>
          </a:xfrm>
          <a:prstGeom prst="rect">
            <a:avLst/>
          </a:prstGeom>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9143" y="4357849"/>
            <a:ext cx="1639867" cy="1093245"/>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43787" y="3009296"/>
            <a:ext cx="2106933" cy="1404622"/>
          </a:xfrm>
          <a:prstGeom prst="rect">
            <a:avLst/>
          </a:prstGeom>
        </p:spPr>
      </p:pic>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87747" y="2884727"/>
            <a:ext cx="2106933" cy="1404622"/>
          </a:xfrm>
          <a:prstGeom prst="rect">
            <a:avLst/>
          </a:prstGeom>
        </p:spPr>
      </p:pic>
      <p:pic>
        <p:nvPicPr>
          <p:cNvPr id="23" name="Picture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69037" y="4341899"/>
            <a:ext cx="1639867" cy="1093245"/>
          </a:xfrm>
          <a:prstGeom prst="rect">
            <a:avLst/>
          </a:prstGeom>
        </p:spPr>
      </p:pic>
      <p:pic>
        <p:nvPicPr>
          <p:cNvPr id="25" name="Picture 2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94673" y="2830178"/>
            <a:ext cx="2188758" cy="1459171"/>
          </a:xfrm>
          <a:prstGeom prst="rect">
            <a:avLst/>
          </a:prstGeom>
        </p:spPr>
      </p:pic>
      <p:sp>
        <p:nvSpPr>
          <p:cNvPr id="24" name="Title 1"/>
          <p:cNvSpPr txBox="1">
            <a:spLocks/>
          </p:cNvSpPr>
          <p:nvPr/>
        </p:nvSpPr>
        <p:spPr>
          <a:xfrm>
            <a:off x="1140586" y="673874"/>
            <a:ext cx="9613850" cy="525534"/>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400" kern="1200">
                <a:solidFill>
                  <a:schemeClr val="tx1"/>
                </a:solidFill>
                <a:latin typeface="Century Gothic" panose="020B0502020202020204" pitchFamily="34" charset="0"/>
                <a:ea typeface="+mj-ea"/>
                <a:cs typeface="+mj-cs"/>
              </a:defRPr>
            </a:lvl1pPr>
          </a:lstStyle>
          <a:p>
            <a:pPr algn="ctr"/>
            <a:r>
              <a:rPr lang="en-US" altLang="zh-CN" sz="2800" dirty="0">
                <a:solidFill>
                  <a:schemeClr val="accent1">
                    <a:lumMod val="50000"/>
                  </a:schemeClr>
                </a:solidFill>
              </a:rPr>
              <a:t>Custom </a:t>
            </a:r>
            <a:r>
              <a:rPr lang="en-US" altLang="zh-CN" sz="2800" dirty="0" smtClean="0">
                <a:solidFill>
                  <a:schemeClr val="accent1">
                    <a:lumMod val="50000"/>
                  </a:schemeClr>
                </a:solidFill>
              </a:rPr>
              <a:t>Cable Assembly </a:t>
            </a:r>
            <a:r>
              <a:rPr lang="en-US" altLang="zh-CN" sz="3200" dirty="0" smtClean="0">
                <a:solidFill>
                  <a:schemeClr val="accent1">
                    <a:lumMod val="50000"/>
                  </a:schemeClr>
                </a:solidFill>
              </a:rPr>
              <a:t>- </a:t>
            </a:r>
            <a:r>
              <a:rPr lang="en-US" altLang="zh-CN" sz="2400" dirty="0" smtClean="0">
                <a:solidFill>
                  <a:schemeClr val="accent1">
                    <a:lumMod val="50000"/>
                  </a:schemeClr>
                </a:solidFill>
              </a:rPr>
              <a:t>signal transmission</a:t>
            </a:r>
            <a:endParaRPr lang="en-US" sz="2400" dirty="0">
              <a:solidFill>
                <a:schemeClr val="accent1">
                  <a:lumMod val="50000"/>
                </a:schemeClr>
              </a:solidFill>
            </a:endParaRPr>
          </a:p>
        </p:txBody>
      </p:sp>
      <p:pic>
        <p:nvPicPr>
          <p:cNvPr id="6146"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48800" y="4449374"/>
            <a:ext cx="1584811" cy="109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0823723"/>
      </p:ext>
    </p:extLst>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p:cNvSpPr>
            <a:spLocks/>
          </p:cNvSpPr>
          <p:nvPr/>
        </p:nvSpPr>
        <p:spPr bwMode="auto">
          <a:xfrm>
            <a:off x="9841264" y="3671889"/>
            <a:ext cx="2323955" cy="582424"/>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a:r>
              <a:rPr lang="en-US" altLang="zh-CN" b="1" dirty="0" smtClean="0">
                <a:solidFill>
                  <a:schemeClr val="accent1"/>
                </a:solidFill>
                <a:latin typeface="Century Gothic" pitchFamily="34" charset="0"/>
              </a:rPr>
              <a:t>Railway</a:t>
            </a:r>
            <a:endParaRPr lang="zh-CN" altLang="en-US" b="1" dirty="0">
              <a:solidFill>
                <a:schemeClr val="accent1"/>
              </a:solidFill>
              <a:latin typeface="Century Gothic" pitchFamily="34" charset="0"/>
            </a:endParaRPr>
          </a:p>
        </p:txBody>
      </p:sp>
      <p:sp>
        <p:nvSpPr>
          <p:cNvPr id="44" name="Rectangle 43"/>
          <p:cNvSpPr/>
          <p:nvPr/>
        </p:nvSpPr>
        <p:spPr>
          <a:xfrm>
            <a:off x="0" y="688969"/>
            <a:ext cx="12191999" cy="523220"/>
          </a:xfrm>
          <a:prstGeom prst="rect">
            <a:avLst/>
          </a:prstGeom>
        </p:spPr>
        <p:txBody>
          <a:bodyPr vert="horz" wrap="square">
            <a:spAutoFit/>
          </a:bodyPr>
          <a:lstStyle/>
          <a:p>
            <a:pPr algn="ctr"/>
            <a:r>
              <a:rPr lang="en-US" altLang="zh-CN" sz="2800" dirty="0" smtClean="0">
                <a:solidFill>
                  <a:schemeClr val="accent1">
                    <a:lumMod val="50000"/>
                  </a:schemeClr>
                </a:solidFill>
                <a:latin typeface="Century Gothic" pitchFamily="34" charset="0"/>
              </a:rPr>
              <a:t>Applications of</a:t>
            </a:r>
            <a:r>
              <a:rPr lang="en-US" altLang="zh-CN" sz="2800" dirty="0">
                <a:solidFill>
                  <a:schemeClr val="accent1">
                    <a:lumMod val="50000"/>
                  </a:schemeClr>
                </a:solidFill>
                <a:latin typeface="Century Gothic" pitchFamily="34" charset="0"/>
              </a:rPr>
              <a:t> </a:t>
            </a:r>
            <a:r>
              <a:rPr lang="en-US" altLang="zh-CN" sz="2800" dirty="0" smtClean="0">
                <a:solidFill>
                  <a:schemeClr val="accent1">
                    <a:lumMod val="50000"/>
                  </a:schemeClr>
                </a:solidFill>
                <a:latin typeface="Century Gothic" pitchFamily="34" charset="0"/>
              </a:rPr>
              <a:t>A series</a:t>
            </a:r>
            <a:endParaRPr lang="en-US" altLang="zh-CN" sz="2800" dirty="0">
              <a:solidFill>
                <a:schemeClr val="accent1">
                  <a:lumMod val="50000"/>
                </a:schemeClr>
              </a:solidFill>
              <a:latin typeface="Century Gothic" pitchFamily="34" charset="0"/>
            </a:endParaRPr>
          </a:p>
        </p:txBody>
      </p:sp>
      <p:grpSp>
        <p:nvGrpSpPr>
          <p:cNvPr id="4" name="Group 3"/>
          <p:cNvGrpSpPr/>
          <p:nvPr/>
        </p:nvGrpSpPr>
        <p:grpSpPr>
          <a:xfrm>
            <a:off x="451460" y="1843522"/>
            <a:ext cx="11658082" cy="3743841"/>
            <a:chOff x="451460" y="1843522"/>
            <a:chExt cx="11658082" cy="3743841"/>
          </a:xfrm>
        </p:grpSpPr>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708" y="4288456"/>
              <a:ext cx="1954177" cy="12989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4049" y="4288455"/>
              <a:ext cx="2052913" cy="12989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588" y="4288454"/>
              <a:ext cx="2038184" cy="12989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1239" y="2453011"/>
              <a:ext cx="2116541" cy="11595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9708" y="2453011"/>
              <a:ext cx="1954177" cy="11595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78424" y="2453011"/>
              <a:ext cx="2052913" cy="11595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5588" y="2428816"/>
              <a:ext cx="2038184" cy="11837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Oval 13"/>
            <p:cNvSpPr>
              <a:spLocks/>
            </p:cNvSpPr>
            <p:nvPr/>
          </p:nvSpPr>
          <p:spPr bwMode="auto">
            <a:xfrm>
              <a:off x="9841264" y="1846393"/>
              <a:ext cx="2268278" cy="582424"/>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a:r>
                <a:rPr lang="en-US" altLang="zh-CN" sz="1600" b="1" dirty="0">
                  <a:solidFill>
                    <a:schemeClr val="accent1"/>
                  </a:solidFill>
                  <a:latin typeface="Century Gothic" pitchFamily="34" charset="0"/>
                </a:rPr>
                <a:t>HARSH ENVIRONMENT</a:t>
              </a:r>
              <a:endParaRPr lang="zh-CN" altLang="en-US" sz="1600" b="1" dirty="0">
                <a:solidFill>
                  <a:schemeClr val="accent1"/>
                </a:solidFill>
                <a:latin typeface="Century Gothic" pitchFamily="34" charset="0"/>
              </a:endParaRPr>
            </a:p>
          </p:txBody>
        </p:sp>
        <p:sp>
          <p:nvSpPr>
            <p:cNvPr id="16" name="Oval 15"/>
            <p:cNvSpPr>
              <a:spLocks/>
            </p:cNvSpPr>
            <p:nvPr/>
          </p:nvSpPr>
          <p:spPr bwMode="auto">
            <a:xfrm>
              <a:off x="7510278" y="3671887"/>
              <a:ext cx="2323955" cy="582424"/>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a:r>
                <a:rPr lang="en-US" altLang="zh-CN" sz="1600" b="1" dirty="0">
                  <a:solidFill>
                    <a:schemeClr val="accent1"/>
                  </a:solidFill>
                  <a:latin typeface="Century Gothic" pitchFamily="34" charset="0"/>
                </a:rPr>
                <a:t>WATER </a:t>
              </a:r>
              <a:r>
                <a:rPr lang="en-US" altLang="zh-CN" sz="1600" b="1" dirty="0" smtClean="0">
                  <a:solidFill>
                    <a:schemeClr val="accent1"/>
                  </a:solidFill>
                  <a:latin typeface="Century Gothic" pitchFamily="34" charset="0"/>
                </a:rPr>
                <a:t>RESISTANT</a:t>
              </a:r>
              <a:endParaRPr lang="en-US" altLang="zh-CN" sz="1600" b="1" dirty="0">
                <a:solidFill>
                  <a:schemeClr val="accent1"/>
                </a:solidFill>
                <a:latin typeface="Century Gothic" pitchFamily="34" charset="0"/>
              </a:endParaRPr>
            </a:p>
          </p:txBody>
        </p:sp>
        <p:sp>
          <p:nvSpPr>
            <p:cNvPr id="17" name="Oval 16"/>
            <p:cNvSpPr>
              <a:spLocks/>
            </p:cNvSpPr>
            <p:nvPr/>
          </p:nvSpPr>
          <p:spPr bwMode="auto">
            <a:xfrm>
              <a:off x="2730742" y="1855125"/>
              <a:ext cx="2323955" cy="582424"/>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a:r>
                <a:rPr lang="en-US" altLang="zh-CN" sz="1600" b="1" dirty="0">
                  <a:solidFill>
                    <a:schemeClr val="accent1"/>
                  </a:solidFill>
                  <a:latin typeface="Century Gothic" pitchFamily="34" charset="0"/>
                </a:rPr>
                <a:t>HEAVY EQUIPMENT</a:t>
              </a:r>
              <a:endParaRPr lang="zh-CN" altLang="en-US" sz="1600" b="1" dirty="0">
                <a:solidFill>
                  <a:schemeClr val="accent1"/>
                </a:solidFill>
                <a:latin typeface="Century Gothic" pitchFamily="34" charset="0"/>
              </a:endParaRPr>
            </a:p>
          </p:txBody>
        </p:sp>
        <p:sp>
          <p:nvSpPr>
            <p:cNvPr id="18" name="Oval 17"/>
            <p:cNvSpPr>
              <a:spLocks/>
            </p:cNvSpPr>
            <p:nvPr/>
          </p:nvSpPr>
          <p:spPr bwMode="auto">
            <a:xfrm>
              <a:off x="7416208" y="1855125"/>
              <a:ext cx="2410158" cy="582424"/>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a:r>
                <a:rPr lang="en-US" altLang="zh-CN" sz="1600" b="1" dirty="0">
                  <a:solidFill>
                    <a:schemeClr val="accent1"/>
                  </a:solidFill>
                  <a:latin typeface="Century Gothic" pitchFamily="34" charset="0"/>
                </a:rPr>
                <a:t>POWER GENERATION</a:t>
              </a:r>
              <a:endParaRPr lang="zh-CN" altLang="en-US" sz="1600" b="1" dirty="0">
                <a:solidFill>
                  <a:schemeClr val="accent1"/>
                </a:solidFill>
                <a:latin typeface="Century Gothic" pitchFamily="34" charset="0"/>
              </a:endParaRPr>
            </a:p>
          </p:txBody>
        </p:sp>
        <p:sp>
          <p:nvSpPr>
            <p:cNvPr id="19" name="Oval 18"/>
            <p:cNvSpPr>
              <a:spLocks/>
            </p:cNvSpPr>
            <p:nvPr/>
          </p:nvSpPr>
          <p:spPr bwMode="auto">
            <a:xfrm>
              <a:off x="5103921" y="1843522"/>
              <a:ext cx="2323955" cy="582424"/>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a:r>
                <a:rPr lang="en-US" altLang="zh-CN" b="1" dirty="0">
                  <a:solidFill>
                    <a:schemeClr val="accent1"/>
                  </a:solidFill>
                  <a:latin typeface="Century Gothic" pitchFamily="34" charset="0"/>
                </a:rPr>
                <a:t>AGRICULTURE</a:t>
              </a:r>
              <a:endParaRPr lang="zh-CN" altLang="en-US" b="1" dirty="0">
                <a:solidFill>
                  <a:schemeClr val="accent1"/>
                </a:solidFill>
                <a:latin typeface="Century Gothic" pitchFamily="34" charset="0"/>
              </a:endParaRPr>
            </a:p>
          </p:txBody>
        </p:sp>
        <p:sp>
          <p:nvSpPr>
            <p:cNvPr id="21" name="Oval 20"/>
            <p:cNvSpPr>
              <a:spLocks/>
            </p:cNvSpPr>
            <p:nvPr/>
          </p:nvSpPr>
          <p:spPr bwMode="auto">
            <a:xfrm>
              <a:off x="2789304" y="3648723"/>
              <a:ext cx="2323955" cy="582424"/>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a:r>
                <a:rPr lang="en-US" altLang="zh-CN" b="1" dirty="0" smtClean="0">
                  <a:solidFill>
                    <a:schemeClr val="accent1"/>
                  </a:solidFill>
                  <a:latin typeface="Century Gothic" pitchFamily="34" charset="0"/>
                </a:rPr>
                <a:t>Diagnostics</a:t>
              </a:r>
              <a:endParaRPr lang="zh-CN" altLang="en-US" b="1" dirty="0">
                <a:solidFill>
                  <a:schemeClr val="accent1"/>
                </a:solidFill>
                <a:latin typeface="Century Gothic" pitchFamily="34" charset="0"/>
              </a:endParaRPr>
            </a:p>
          </p:txBody>
        </p:sp>
        <p:sp>
          <p:nvSpPr>
            <p:cNvPr id="22" name="Oval 21"/>
            <p:cNvSpPr>
              <a:spLocks/>
            </p:cNvSpPr>
            <p:nvPr/>
          </p:nvSpPr>
          <p:spPr bwMode="auto">
            <a:xfrm>
              <a:off x="451460" y="3648723"/>
              <a:ext cx="2323955" cy="582424"/>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a:r>
                <a:rPr lang="en-US" altLang="zh-CN" b="1" dirty="0">
                  <a:solidFill>
                    <a:schemeClr val="accent1"/>
                  </a:solidFill>
                  <a:latin typeface="Century Gothic" pitchFamily="34" charset="0"/>
                </a:rPr>
                <a:t>MARINE</a:t>
              </a:r>
              <a:endParaRPr lang="zh-CN" altLang="en-US" b="1" dirty="0">
                <a:solidFill>
                  <a:schemeClr val="accent1"/>
                </a:solidFill>
                <a:latin typeface="Century Gothic" pitchFamily="34" charset="0"/>
              </a:endParaRPr>
            </a:p>
          </p:txBody>
        </p:sp>
        <p:sp>
          <p:nvSpPr>
            <p:cNvPr id="23" name="Oval 22"/>
            <p:cNvSpPr>
              <a:spLocks/>
            </p:cNvSpPr>
            <p:nvPr/>
          </p:nvSpPr>
          <p:spPr bwMode="auto">
            <a:xfrm>
              <a:off x="5158327" y="3648722"/>
              <a:ext cx="2323955" cy="621253"/>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a:r>
                <a:rPr lang="en-US" altLang="zh-CN" b="1" dirty="0" smtClean="0">
                  <a:solidFill>
                    <a:schemeClr val="accent1"/>
                  </a:solidFill>
                  <a:latin typeface="Century Gothic" pitchFamily="34" charset="0"/>
                </a:rPr>
                <a:t>Mining</a:t>
              </a:r>
              <a:endParaRPr lang="zh-CN" altLang="en-US" b="1" dirty="0">
                <a:solidFill>
                  <a:schemeClr val="accent1"/>
                </a:solidFill>
                <a:latin typeface="Century Gothic" pitchFamily="34" charset="0"/>
              </a:endParaRPr>
            </a:p>
          </p:txBody>
        </p:sp>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1357" y="4248510"/>
              <a:ext cx="1851978" cy="12989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Picture 3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41241" y="4248510"/>
              <a:ext cx="2200023" cy="12989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6" name="Picture 3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69158" y="2437549"/>
              <a:ext cx="1954177" cy="11750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709488" y="1961671"/>
              <a:ext cx="1854284" cy="369332"/>
            </a:xfrm>
            <a:prstGeom prst="rect">
              <a:avLst/>
            </a:prstGeom>
            <a:noFill/>
          </p:spPr>
          <p:txBody>
            <a:bodyPr wrap="square" rtlCol="0">
              <a:spAutoFit/>
            </a:bodyPr>
            <a:lstStyle/>
            <a:p>
              <a:r>
                <a:rPr lang="en-US" altLang="zh-CN" b="1" dirty="0" smtClean="0">
                  <a:solidFill>
                    <a:schemeClr val="accent1"/>
                  </a:solidFill>
                  <a:latin typeface="Century Gothic" pitchFamily="34" charset="0"/>
                </a:rPr>
                <a:t>Automotive</a:t>
              </a:r>
              <a:endParaRPr lang="zh-CN" altLang="en-US" b="1" dirty="0">
                <a:solidFill>
                  <a:schemeClr val="accent1"/>
                </a:solidFill>
                <a:latin typeface="Century Gothic" pitchFamily="34" charset="0"/>
              </a:endParaRPr>
            </a:p>
          </p:txBody>
        </p:sp>
      </p:grpSp>
    </p:spTree>
    <p:extLst>
      <p:ext uri="{BB962C8B-B14F-4D97-AF65-F5344CB8AC3E}">
        <p14:creationId xmlns:p14="http://schemas.microsoft.com/office/powerpoint/2010/main" val="1800957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winnie.chen.CATE-1\Desktop\1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5477" y="736496"/>
            <a:ext cx="3525700" cy="29946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winnie.chen.CATE-1\Desktop\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3610" y="3843293"/>
            <a:ext cx="3537893" cy="2132563"/>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p:nvPicPr>
        <p:blipFill>
          <a:blip r:embed="rId4"/>
          <a:stretch>
            <a:fillRect/>
          </a:stretch>
        </p:blipFill>
        <p:spPr>
          <a:xfrm>
            <a:off x="688791" y="3843293"/>
            <a:ext cx="2153267" cy="1709654"/>
          </a:xfrm>
          <a:prstGeom prst="rect">
            <a:avLst/>
          </a:prstGeom>
        </p:spPr>
      </p:pic>
      <p:pic>
        <p:nvPicPr>
          <p:cNvPr id="6" name="图片 5"/>
          <p:cNvPicPr>
            <a:picLocks noChangeAspect="1"/>
          </p:cNvPicPr>
          <p:nvPr/>
        </p:nvPicPr>
        <p:blipFill rotWithShape="1">
          <a:blip r:embed="rId5"/>
          <a:srcRect l="8949" t="9200" r="5834" b="107"/>
          <a:stretch/>
        </p:blipFill>
        <p:spPr>
          <a:xfrm>
            <a:off x="3517638" y="3925799"/>
            <a:ext cx="1808765" cy="1709654"/>
          </a:xfrm>
          <a:prstGeom prst="rect">
            <a:avLst/>
          </a:prstGeom>
        </p:spPr>
      </p:pic>
      <p:sp>
        <p:nvSpPr>
          <p:cNvPr id="7" name="Rectangle 2"/>
          <p:cNvSpPr/>
          <p:nvPr/>
        </p:nvSpPr>
        <p:spPr>
          <a:xfrm>
            <a:off x="6885250" y="1807475"/>
            <a:ext cx="5118908" cy="1338828"/>
          </a:xfrm>
          <a:prstGeom prst="rect">
            <a:avLst/>
          </a:prstGeom>
        </p:spPr>
        <p:txBody>
          <a:bodyPr wrap="square">
            <a:spAutoFit/>
          </a:bodyPr>
          <a:lstStyle/>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Country</a:t>
            </a:r>
            <a:r>
              <a:rPr lang="en-SG" altLang="zh-TW" b="1" dirty="0" smtClean="0">
                <a:latin typeface="Century Gothic" pitchFamily="34" charset="0"/>
              </a:rPr>
              <a:t>: </a:t>
            </a:r>
            <a:r>
              <a:rPr lang="en-US" altLang="zh-TW" dirty="0" smtClean="0">
                <a:latin typeface="Century Gothic" pitchFamily="34" charset="0"/>
                <a:ea typeface="黑体" pitchFamily="49" charset="-122"/>
              </a:rPr>
              <a:t>China</a:t>
            </a:r>
            <a:endParaRPr lang="en-SG" altLang="zh-TW" dirty="0">
              <a:latin typeface="Century Gothic"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a:t>
            </a:r>
            <a:r>
              <a:rPr lang="en-SG" altLang="zh-TW" b="1" dirty="0" smtClean="0">
                <a:latin typeface="Century Gothic" pitchFamily="34" charset="0"/>
              </a:rPr>
              <a:t> </a:t>
            </a:r>
            <a:r>
              <a:rPr lang="en-US" altLang="zh-CN" dirty="0">
                <a:latin typeface="Century Gothic" panose="020B0502020202020204" pitchFamily="34" charset="0"/>
              </a:rPr>
              <a:t>Intelligent control box</a:t>
            </a:r>
            <a:endParaRPr lang="en-SG" altLang="zh-TW" dirty="0" smtClean="0">
              <a:latin typeface="Century Gothic"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Product:</a:t>
            </a:r>
            <a:r>
              <a:rPr lang="en-SG" altLang="zh-TW" b="1" dirty="0" smtClean="0">
                <a:latin typeface="Century Gothic" pitchFamily="34" charset="0"/>
              </a:rPr>
              <a:t> </a:t>
            </a:r>
            <a:r>
              <a:rPr lang="en-US" altLang="zh-TW" dirty="0" smtClean="0">
                <a:latin typeface="Century Gothic" pitchFamily="34" charset="0"/>
              </a:rPr>
              <a:t>AT 26</a:t>
            </a:r>
            <a:r>
              <a:rPr lang="en-US" altLang="zh-CN" dirty="0" smtClean="0">
                <a:latin typeface="Century Gothic" pitchFamily="34" charset="0"/>
              </a:rPr>
              <a:t>pin</a:t>
            </a:r>
            <a:endParaRPr lang="en-US" altLang="zh-CN" dirty="0">
              <a:latin typeface="Century Gothic" pitchFamily="34" charset="0"/>
              <a:ea typeface="黑体" pitchFamily="49" charset="-122"/>
            </a:endParaRPr>
          </a:p>
        </p:txBody>
      </p:sp>
      <p:sp>
        <p:nvSpPr>
          <p:cNvPr id="8" name="Rectangle 43"/>
          <p:cNvSpPr/>
          <p:nvPr/>
        </p:nvSpPr>
        <p:spPr>
          <a:xfrm>
            <a:off x="0" y="529474"/>
            <a:ext cx="12191999" cy="523220"/>
          </a:xfrm>
          <a:prstGeom prst="rect">
            <a:avLst/>
          </a:prstGeom>
        </p:spPr>
        <p:txBody>
          <a:bodyPr vert="horz" wrap="square">
            <a:spAutoFit/>
          </a:bodyPr>
          <a:lstStyle/>
          <a:p>
            <a:pPr algn="ctr"/>
            <a:r>
              <a:rPr lang="en-US" altLang="zh-CN" sz="2800" dirty="0" smtClean="0">
                <a:solidFill>
                  <a:schemeClr val="accent1">
                    <a:lumMod val="50000"/>
                  </a:schemeClr>
                </a:solidFill>
                <a:latin typeface="Century Gothic" pitchFamily="34" charset="0"/>
              </a:rPr>
              <a:t>A series success story</a:t>
            </a:r>
            <a:endParaRPr lang="en-US" altLang="zh-CN" sz="2800" dirty="0">
              <a:solidFill>
                <a:schemeClr val="accent1">
                  <a:lumMod val="50000"/>
                </a:schemeClr>
              </a:solidFill>
              <a:latin typeface="Century Gothic" pitchFamily="34" charset="0"/>
            </a:endParaRPr>
          </a:p>
        </p:txBody>
      </p:sp>
    </p:spTree>
    <p:extLst>
      <p:ext uri="{BB962C8B-B14F-4D97-AF65-F5344CB8AC3E}">
        <p14:creationId xmlns:p14="http://schemas.microsoft.com/office/powerpoint/2010/main" val="31694077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722" y="3852943"/>
            <a:ext cx="5176144" cy="1861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175" y="1631963"/>
            <a:ext cx="3140075"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3"/>
          <p:cNvSpPr/>
          <p:nvPr/>
        </p:nvSpPr>
        <p:spPr>
          <a:xfrm>
            <a:off x="0" y="529474"/>
            <a:ext cx="12191999" cy="523220"/>
          </a:xfrm>
          <a:prstGeom prst="rect">
            <a:avLst/>
          </a:prstGeom>
        </p:spPr>
        <p:txBody>
          <a:bodyPr vert="horz" wrap="square">
            <a:spAutoFit/>
          </a:bodyPr>
          <a:lstStyle/>
          <a:p>
            <a:pPr algn="ctr"/>
            <a:r>
              <a:rPr lang="en-US" altLang="zh-CN" sz="2800" dirty="0" smtClean="0">
                <a:solidFill>
                  <a:schemeClr val="accent1">
                    <a:lumMod val="50000"/>
                  </a:schemeClr>
                </a:solidFill>
                <a:latin typeface="Century Gothic" pitchFamily="34" charset="0"/>
              </a:rPr>
              <a:t>A series success story</a:t>
            </a:r>
            <a:endParaRPr lang="en-US" altLang="zh-CN" sz="2800" dirty="0">
              <a:solidFill>
                <a:schemeClr val="accent1">
                  <a:lumMod val="50000"/>
                </a:schemeClr>
              </a:solidFill>
              <a:latin typeface="Century Gothic" pitchFamily="34" charset="0"/>
            </a:endParaRPr>
          </a:p>
        </p:txBody>
      </p:sp>
      <p:sp>
        <p:nvSpPr>
          <p:cNvPr id="6" name="Rectangle 2"/>
          <p:cNvSpPr/>
          <p:nvPr/>
        </p:nvSpPr>
        <p:spPr>
          <a:xfrm>
            <a:off x="6778925" y="1645636"/>
            <a:ext cx="5118908" cy="1338828"/>
          </a:xfrm>
          <a:prstGeom prst="rect">
            <a:avLst/>
          </a:prstGeom>
        </p:spPr>
        <p:txBody>
          <a:bodyPr wrap="square">
            <a:spAutoFit/>
          </a:bodyPr>
          <a:lstStyle/>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Country</a:t>
            </a:r>
            <a:r>
              <a:rPr lang="en-SG" altLang="zh-TW" b="1" dirty="0" smtClean="0">
                <a:latin typeface="Century Gothic" pitchFamily="34" charset="0"/>
              </a:rPr>
              <a:t>: </a:t>
            </a:r>
            <a:r>
              <a:rPr lang="en-US" altLang="zh-TW" dirty="0" smtClean="0">
                <a:latin typeface="Century Gothic" pitchFamily="34" charset="0"/>
                <a:ea typeface="黑体" pitchFamily="49" charset="-122"/>
              </a:rPr>
              <a:t>China</a:t>
            </a:r>
            <a:endParaRPr lang="en-SG" altLang="zh-TW" dirty="0">
              <a:latin typeface="Century Gothic"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a:t>
            </a:r>
            <a:r>
              <a:rPr lang="en-SG" altLang="zh-TW" b="1" dirty="0" smtClean="0">
                <a:latin typeface="Century Gothic" pitchFamily="34" charset="0"/>
              </a:rPr>
              <a:t> </a:t>
            </a:r>
            <a:r>
              <a:rPr lang="en-US" altLang="zh-CN" dirty="0">
                <a:solidFill>
                  <a:schemeClr val="tx1">
                    <a:lumMod val="85000"/>
                    <a:lumOff val="15000"/>
                  </a:schemeClr>
                </a:solidFill>
                <a:latin typeface="Century Gothic" panose="020B0502020202020204" pitchFamily="34" charset="0"/>
                <a:sym typeface="Arial" panose="020B0604020202020204" pitchFamily="34" charset="0"/>
              </a:rPr>
              <a:t>Solar Panel for Vehicle</a:t>
            </a:r>
            <a:endParaRPr lang="en-SG" altLang="zh-TW" dirty="0" smtClean="0">
              <a:latin typeface="Century Gothic" panose="020B0502020202020204"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Product:</a:t>
            </a:r>
            <a:r>
              <a:rPr lang="en-SG" altLang="zh-TW" b="1" dirty="0" smtClean="0">
                <a:latin typeface="Century Gothic" pitchFamily="34" charset="0"/>
              </a:rPr>
              <a:t> </a:t>
            </a:r>
            <a:r>
              <a:rPr lang="en-US" altLang="zh-TW" dirty="0" smtClean="0">
                <a:latin typeface="Century Gothic" pitchFamily="34" charset="0"/>
              </a:rPr>
              <a:t>ATP 2P</a:t>
            </a:r>
            <a:endParaRPr lang="en-US" altLang="zh-CN" dirty="0">
              <a:latin typeface="Century Gothic" pitchFamily="34" charset="0"/>
              <a:ea typeface="黑体" pitchFamily="49" charset="-122"/>
            </a:endParaRPr>
          </a:p>
        </p:txBody>
      </p:sp>
    </p:spTree>
    <p:extLst>
      <p:ext uri="{BB962C8B-B14F-4D97-AF65-F5344CB8AC3E}">
        <p14:creationId xmlns:p14="http://schemas.microsoft.com/office/powerpoint/2010/main" val="184994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38883"/>
            <a:ext cx="4984555" cy="2563862"/>
          </a:xfrm>
          <a:prstGeom prst="rect">
            <a:avLst/>
          </a:prstGeom>
        </p:spPr>
      </p:pic>
      <p:sp>
        <p:nvSpPr>
          <p:cNvPr id="3" name="TextBox 2"/>
          <p:cNvSpPr txBox="1"/>
          <p:nvPr/>
        </p:nvSpPr>
        <p:spPr>
          <a:xfrm>
            <a:off x="4937592" y="1236052"/>
            <a:ext cx="6387285" cy="5401479"/>
          </a:xfrm>
          <a:prstGeom prst="rect">
            <a:avLst/>
          </a:prstGeom>
          <a:noFill/>
          <a:ln>
            <a:noFill/>
            <a:prstDash val="dashDot"/>
          </a:ln>
        </p:spPr>
        <p:txBody>
          <a:bodyPr wrap="square" rtlCol="0">
            <a:spAutoFit/>
          </a:bodyPr>
          <a:lstStyle/>
          <a:p>
            <a:pPr>
              <a:lnSpc>
                <a:spcPct val="150000"/>
              </a:lnSpc>
            </a:pPr>
            <a:r>
              <a:rPr lang="en-US" altLang="zh-CN" sz="2000" b="1" dirty="0">
                <a:latin typeface="Century Gothic" pitchFamily="34" charset="0"/>
              </a:rPr>
              <a:t>Technical Data</a:t>
            </a:r>
          </a:p>
          <a:p>
            <a:pPr marL="285750" indent="-285750">
              <a:lnSpc>
                <a:spcPct val="150000"/>
              </a:lnSpc>
              <a:buFont typeface="Arial" panose="020B0604020202020204" pitchFamily="34" charset="0"/>
              <a:buChar char="•"/>
            </a:pPr>
            <a:r>
              <a:rPr lang="en-US" altLang="zh-CN" sz="1600" dirty="0" smtClean="0">
                <a:latin typeface="Century Gothic" pitchFamily="34" charset="0"/>
              </a:rPr>
              <a:t>4 </a:t>
            </a:r>
            <a:r>
              <a:rPr lang="en-US" altLang="zh-CN" sz="1600" dirty="0">
                <a:latin typeface="Century Gothic" pitchFamily="34" charset="0"/>
              </a:rPr>
              <a:t>Shell Sizes • High Reliability </a:t>
            </a:r>
            <a:endParaRPr lang="en-US" altLang="zh-CN" sz="1600" dirty="0" smtClean="0">
              <a:latin typeface="Century Gothic" pitchFamily="34" charset="0"/>
            </a:endParaRPr>
          </a:p>
          <a:p>
            <a:pPr marL="285750" indent="-285750">
              <a:lnSpc>
                <a:spcPct val="150000"/>
              </a:lnSpc>
              <a:buFont typeface="Arial" panose="020B0604020202020204" pitchFamily="34" charset="0"/>
              <a:buChar char="•"/>
            </a:pPr>
            <a:r>
              <a:rPr lang="en-US" altLang="zh-CN" sz="1600" dirty="0">
                <a:latin typeface="Century Gothic" pitchFamily="34" charset="0"/>
              </a:rPr>
              <a:t>Features Amphenol’s </a:t>
            </a:r>
            <a:r>
              <a:rPr lang="en-US" altLang="zh-CN" sz="1600" b="1" dirty="0">
                <a:latin typeface="Century Gothic" pitchFamily="34" charset="0"/>
              </a:rPr>
              <a:t>RADSOK®</a:t>
            </a:r>
            <a:r>
              <a:rPr lang="en-US" altLang="zh-CN" sz="1600" dirty="0">
                <a:latin typeface="Century Gothic" pitchFamily="34" charset="0"/>
              </a:rPr>
              <a:t> contact </a:t>
            </a:r>
            <a:r>
              <a:rPr lang="en-US" altLang="zh-CN" sz="1600" dirty="0" smtClean="0">
                <a:latin typeface="Century Gothic" pitchFamily="34" charset="0"/>
              </a:rPr>
              <a:t>technology</a:t>
            </a:r>
          </a:p>
          <a:p>
            <a:pPr marL="285750" indent="-285750">
              <a:lnSpc>
                <a:spcPct val="150000"/>
              </a:lnSpc>
              <a:buFont typeface="Arial" panose="020B0604020202020204" pitchFamily="34" charset="0"/>
              <a:buChar char="•"/>
            </a:pPr>
            <a:r>
              <a:rPr lang="en-US" altLang="zh-CN" sz="1600" dirty="0">
                <a:latin typeface="Century Gothic" pitchFamily="34" charset="0"/>
              </a:rPr>
              <a:t>Single Pole High Power Arrangements; 3.6mm-10mm Contact </a:t>
            </a:r>
            <a:r>
              <a:rPr lang="en-US" altLang="zh-CN" sz="1600" dirty="0" smtClean="0">
                <a:latin typeface="Century Gothic" pitchFamily="34" charset="0"/>
              </a:rPr>
              <a:t>Sizes</a:t>
            </a:r>
            <a:endParaRPr lang="zh-CN" altLang="en-US" sz="1600" dirty="0" smtClean="0">
              <a:latin typeface="Century Gothic" pitchFamily="34" charset="0"/>
            </a:endParaRPr>
          </a:p>
          <a:p>
            <a:pPr marL="285750" indent="-285750">
              <a:lnSpc>
                <a:spcPct val="150000"/>
              </a:lnSpc>
              <a:buFont typeface="Arial" panose="020B0604020202020204" pitchFamily="34" charset="0"/>
              <a:buChar char="•"/>
            </a:pPr>
            <a:r>
              <a:rPr lang="en-US" altLang="zh-CN" sz="1600" dirty="0" smtClean="0">
                <a:latin typeface="Century Gothic" pitchFamily="34" charset="0"/>
              </a:rPr>
              <a:t>3.6mm contact size, </a:t>
            </a:r>
            <a:r>
              <a:rPr lang="en-US" altLang="zh-CN" sz="1600" dirty="0">
                <a:latin typeface="Century Gothic" pitchFamily="34" charset="0"/>
              </a:rPr>
              <a:t>Rated voltage 630V AC/DC , Rated </a:t>
            </a:r>
            <a:r>
              <a:rPr lang="en-US" altLang="zh-CN" sz="1600" dirty="0" smtClean="0">
                <a:latin typeface="Century Gothic" panose="020B0502020202020204" pitchFamily="34" charset="0"/>
              </a:rPr>
              <a:t>current 86A</a:t>
            </a:r>
            <a:endParaRPr lang="en-US" altLang="zh-CN" sz="1600" dirty="0">
              <a:latin typeface="Century Gothic" pitchFamily="34" charset="0"/>
            </a:endParaRPr>
          </a:p>
          <a:p>
            <a:pPr marL="228600" indent="-228600">
              <a:lnSpc>
                <a:spcPct val="150000"/>
              </a:lnSpc>
              <a:buFont typeface="Arial" panose="020B0604020202020204" pitchFamily="34" charset="0"/>
              <a:buChar char="•"/>
            </a:pPr>
            <a:r>
              <a:rPr lang="en-US" altLang="zh-CN" sz="1600" dirty="0" smtClean="0">
                <a:latin typeface="Century Gothic" pitchFamily="34" charset="0"/>
              </a:rPr>
              <a:t>6.0mm contact size, </a:t>
            </a:r>
            <a:r>
              <a:rPr lang="en-US" altLang="zh-CN" sz="1600" dirty="0">
                <a:latin typeface="Century Gothic" pitchFamily="34" charset="0"/>
              </a:rPr>
              <a:t>Rated voltage 630V AC/DC , Rated current </a:t>
            </a:r>
            <a:r>
              <a:rPr lang="en-US" altLang="zh-CN" sz="1600" dirty="0" smtClean="0">
                <a:latin typeface="Century Gothic" pitchFamily="34" charset="0"/>
              </a:rPr>
              <a:t>120A</a:t>
            </a:r>
            <a:endParaRPr lang="en-US" altLang="zh-CN" sz="1600" dirty="0">
              <a:latin typeface="Century Gothic" pitchFamily="34" charset="0"/>
            </a:endParaRPr>
          </a:p>
          <a:p>
            <a:pPr marL="228600" indent="-228600">
              <a:lnSpc>
                <a:spcPct val="150000"/>
              </a:lnSpc>
              <a:buFont typeface="Arial" panose="020B0604020202020204" pitchFamily="34" charset="0"/>
              <a:buChar char="•"/>
            </a:pPr>
            <a:r>
              <a:rPr lang="en-US" altLang="zh-CN" sz="1600" dirty="0" smtClean="0">
                <a:latin typeface="Century Gothic" pitchFamily="34" charset="0"/>
              </a:rPr>
              <a:t>8.0mm contact size, </a:t>
            </a:r>
            <a:r>
              <a:rPr lang="en-US" altLang="zh-CN" sz="1600" dirty="0">
                <a:latin typeface="Century Gothic" pitchFamily="34" charset="0"/>
              </a:rPr>
              <a:t>Rated voltage 630V AC/DC , Rated current 180A</a:t>
            </a:r>
          </a:p>
          <a:p>
            <a:pPr marL="228600" indent="-228600">
              <a:lnSpc>
                <a:spcPct val="150000"/>
              </a:lnSpc>
              <a:buFont typeface="Arial" panose="020B0604020202020204" pitchFamily="34" charset="0"/>
              <a:buChar char="•"/>
            </a:pPr>
            <a:r>
              <a:rPr lang="en-US" altLang="zh-CN" sz="1600" dirty="0" smtClean="0">
                <a:latin typeface="Century Gothic" pitchFamily="34" charset="0"/>
              </a:rPr>
              <a:t>10.0mm contact size, </a:t>
            </a:r>
            <a:r>
              <a:rPr lang="en-US" altLang="zh-CN" sz="1600" dirty="0">
                <a:latin typeface="Century Gothic" pitchFamily="34" charset="0"/>
              </a:rPr>
              <a:t>Rated voltage 630V AC/DC , Rated current </a:t>
            </a:r>
            <a:r>
              <a:rPr lang="en-US" altLang="zh-CN" sz="1600" dirty="0" smtClean="0">
                <a:latin typeface="Century Gothic" pitchFamily="34" charset="0"/>
              </a:rPr>
              <a:t> 300A</a:t>
            </a:r>
          </a:p>
          <a:p>
            <a:pPr marL="228600" indent="-228600">
              <a:lnSpc>
                <a:spcPct val="150000"/>
              </a:lnSpc>
              <a:buFont typeface="Arial" panose="020B0604020202020204" pitchFamily="34" charset="0"/>
              <a:buChar char="•"/>
            </a:pPr>
            <a:endParaRPr lang="zh-CN" altLang="en-US" dirty="0">
              <a:latin typeface="Century Gothic" pitchFamily="34" charset="0"/>
            </a:endParaRPr>
          </a:p>
        </p:txBody>
      </p:sp>
      <p:sp>
        <p:nvSpPr>
          <p:cNvPr id="5" name="Title Placeholder 1"/>
          <p:cNvSpPr txBox="1">
            <a:spLocks/>
          </p:cNvSpPr>
          <p:nvPr/>
        </p:nvSpPr>
        <p:spPr>
          <a:xfrm>
            <a:off x="0" y="502878"/>
            <a:ext cx="12192000" cy="654344"/>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smtClean="0">
                <a:solidFill>
                  <a:schemeClr val="accent1">
                    <a:lumMod val="50000"/>
                  </a:schemeClr>
                </a:solidFill>
              </a:rPr>
              <a:t>RTHP Series</a:t>
            </a:r>
            <a:endParaRPr lang="en-US" sz="2000" b="0" dirty="0">
              <a:solidFill>
                <a:schemeClr val="accent1">
                  <a:lumMod val="50000"/>
                </a:schemeClr>
              </a:solidFill>
            </a:endParaRPr>
          </a:p>
        </p:txBody>
      </p:sp>
    </p:spTree>
    <p:extLst>
      <p:ext uri="{BB962C8B-B14F-4D97-AF65-F5344CB8AC3E}">
        <p14:creationId xmlns:p14="http://schemas.microsoft.com/office/powerpoint/2010/main" val="398483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3373" y="2754936"/>
            <a:ext cx="5036023" cy="3357349"/>
          </a:xfrm>
          <a:prstGeom prst="rect">
            <a:avLst/>
          </a:prstGeom>
        </p:spPr>
      </p:pic>
      <p:sp>
        <p:nvSpPr>
          <p:cNvPr id="3" name="Rectangle 2"/>
          <p:cNvSpPr/>
          <p:nvPr/>
        </p:nvSpPr>
        <p:spPr>
          <a:xfrm>
            <a:off x="6933373" y="1639933"/>
            <a:ext cx="4477827" cy="1338828"/>
          </a:xfrm>
          <a:prstGeom prst="rect">
            <a:avLst/>
          </a:prstGeom>
        </p:spPr>
        <p:txBody>
          <a:bodyPr wrap="square">
            <a:spAutoFit/>
          </a:bodyPr>
          <a:lstStyle/>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C</a:t>
            </a:r>
            <a:r>
              <a:rPr lang="en-US" altLang="zh-CN" b="1" dirty="0" smtClean="0">
                <a:latin typeface="Century Gothic" pitchFamily="34" charset="0"/>
                <a:ea typeface="黑体" pitchFamily="49" charset="-122"/>
              </a:rPr>
              <a:t>ountry</a:t>
            </a:r>
            <a:r>
              <a:rPr lang="en-SG" altLang="zh-TW" b="1" dirty="0" smtClean="0">
                <a:latin typeface="Century Gothic" pitchFamily="34" charset="0"/>
              </a:rPr>
              <a:t>: </a:t>
            </a:r>
            <a:r>
              <a:rPr lang="en-US" altLang="zh-TW" dirty="0" smtClean="0">
                <a:latin typeface="Century Gothic" pitchFamily="34" charset="0"/>
                <a:ea typeface="黑体" pitchFamily="49" charset="-122"/>
              </a:rPr>
              <a:t>China</a:t>
            </a:r>
            <a:endParaRPr lang="en-SG" altLang="zh-TW" dirty="0">
              <a:latin typeface="Century Gothic"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a:t>
            </a:r>
            <a:r>
              <a:rPr lang="en-SG" altLang="zh-TW" b="1" dirty="0" smtClean="0">
                <a:latin typeface="Century Gothic" pitchFamily="34" charset="0"/>
              </a:rPr>
              <a:t>:</a:t>
            </a:r>
            <a:r>
              <a:rPr lang="en-SG" altLang="zh-TW" dirty="0" smtClean="0">
                <a:latin typeface="Century Gothic" pitchFamily="34" charset="0"/>
              </a:rPr>
              <a:t> Battery pack</a:t>
            </a:r>
            <a:endParaRPr lang="en-US" altLang="zh-CN" dirty="0" smtClean="0">
              <a:latin typeface="Century Gothic" pitchFamily="34" charset="0"/>
              <a:ea typeface="黑体" pitchFamily="49" charset="-122"/>
            </a:endParaRPr>
          </a:p>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Product</a:t>
            </a:r>
            <a:r>
              <a:rPr lang="en-SG" altLang="zh-TW" b="1" dirty="0" smtClean="0">
                <a:latin typeface="Century Gothic" pitchFamily="34" charset="0"/>
              </a:rPr>
              <a:t>: </a:t>
            </a:r>
            <a:r>
              <a:rPr lang="en-SG" altLang="zh-TW" dirty="0" smtClean="0">
                <a:latin typeface="Century Gothic" pitchFamily="34" charset="0"/>
              </a:rPr>
              <a:t>ATHP 2.5</a:t>
            </a:r>
            <a:endParaRPr lang="en-SG" altLang="zh-TW" dirty="0">
              <a:latin typeface="Century Gothic"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076" y="1751528"/>
            <a:ext cx="6254261" cy="317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Placeholder 1"/>
          <p:cNvSpPr txBox="1">
            <a:spLocks/>
          </p:cNvSpPr>
          <p:nvPr/>
        </p:nvSpPr>
        <p:spPr>
          <a:xfrm>
            <a:off x="0" y="470222"/>
            <a:ext cx="12192000" cy="67619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smtClean="0">
                <a:solidFill>
                  <a:schemeClr val="accent1">
                    <a:lumMod val="50000"/>
                  </a:schemeClr>
                </a:solidFill>
                <a:ea typeface="黑体" pitchFamily="49" charset="-122"/>
              </a:rPr>
              <a:t>ATHP series</a:t>
            </a:r>
            <a:r>
              <a:rPr lang="en-US" altLang="zh-CN" sz="2800" b="0" dirty="0" smtClean="0">
                <a:solidFill>
                  <a:schemeClr val="accent1">
                    <a:lumMod val="50000"/>
                  </a:schemeClr>
                </a:solidFill>
              </a:rPr>
              <a:t> </a:t>
            </a:r>
            <a:r>
              <a:rPr lang="en-US" altLang="zh-CN" sz="2800" b="0" dirty="0" smtClean="0">
                <a:solidFill>
                  <a:schemeClr val="accent1">
                    <a:lumMod val="50000"/>
                  </a:schemeClr>
                </a:solidFill>
                <a:ea typeface="黑体" pitchFamily="49" charset="-122"/>
              </a:rPr>
              <a:t>success story</a:t>
            </a:r>
            <a:endParaRPr lang="en-US" sz="2800" b="0" dirty="0">
              <a:solidFill>
                <a:schemeClr val="accent1">
                  <a:lumMod val="50000"/>
                </a:schemeClr>
              </a:solidFill>
            </a:endParaRPr>
          </a:p>
        </p:txBody>
      </p:sp>
    </p:spTree>
    <p:extLst>
      <p:ext uri="{BB962C8B-B14F-4D97-AF65-F5344CB8AC3E}">
        <p14:creationId xmlns:p14="http://schemas.microsoft.com/office/powerpoint/2010/main" val="417453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3"/>
          <p:cNvSpPr/>
          <p:nvPr/>
        </p:nvSpPr>
        <p:spPr>
          <a:xfrm>
            <a:off x="0" y="572006"/>
            <a:ext cx="12191999" cy="523220"/>
          </a:xfrm>
          <a:prstGeom prst="rect">
            <a:avLst/>
          </a:prstGeom>
        </p:spPr>
        <p:txBody>
          <a:bodyPr vert="horz" wrap="square">
            <a:spAutoFit/>
          </a:bodyPr>
          <a:lstStyle/>
          <a:p>
            <a:pPr algn="ctr"/>
            <a:r>
              <a:rPr lang="en-US" altLang="zh-CN" sz="2800" dirty="0" smtClean="0">
                <a:solidFill>
                  <a:schemeClr val="accent1">
                    <a:lumMod val="50000"/>
                  </a:schemeClr>
                </a:solidFill>
                <a:latin typeface="Century Gothic" pitchFamily="34" charset="0"/>
              </a:rPr>
              <a:t>A series success story</a:t>
            </a:r>
            <a:endParaRPr lang="en-US" altLang="zh-CN" sz="2800" dirty="0">
              <a:solidFill>
                <a:schemeClr val="accent1">
                  <a:lumMod val="50000"/>
                </a:schemeClr>
              </a:solidFill>
              <a:latin typeface="Century Gothic" pitchFamily="34" charset="0"/>
            </a:endParaRP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345"/>
          <a:stretch/>
        </p:blipFill>
        <p:spPr bwMode="auto">
          <a:xfrm>
            <a:off x="1074091" y="1702659"/>
            <a:ext cx="1970557" cy="1079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2436" y="1619737"/>
            <a:ext cx="2139530" cy="1245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89630" y="3797535"/>
            <a:ext cx="2362200" cy="2015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7970" y="3721335"/>
            <a:ext cx="2290762" cy="1665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椭圆 6"/>
          <p:cNvSpPr/>
          <p:nvPr/>
        </p:nvSpPr>
        <p:spPr>
          <a:xfrm>
            <a:off x="3555558" y="4300455"/>
            <a:ext cx="764965" cy="8382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箭头连接符 7"/>
          <p:cNvCxnSpPr/>
          <p:nvPr/>
        </p:nvCxnSpPr>
        <p:spPr>
          <a:xfrm>
            <a:off x="3080030" y="3949935"/>
            <a:ext cx="609600" cy="603965"/>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 name="Rectangle 2"/>
          <p:cNvSpPr/>
          <p:nvPr/>
        </p:nvSpPr>
        <p:spPr>
          <a:xfrm>
            <a:off x="6885250" y="1807475"/>
            <a:ext cx="4271706" cy="1338828"/>
          </a:xfrm>
          <a:prstGeom prst="rect">
            <a:avLst/>
          </a:prstGeom>
        </p:spPr>
        <p:txBody>
          <a:bodyPr wrap="square">
            <a:spAutoFit/>
          </a:bodyPr>
          <a:lstStyle/>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Country</a:t>
            </a:r>
            <a:r>
              <a:rPr lang="en-SG" altLang="zh-TW" b="1" dirty="0" smtClean="0">
                <a:latin typeface="Century Gothic" pitchFamily="34" charset="0"/>
              </a:rPr>
              <a:t>: </a:t>
            </a:r>
            <a:r>
              <a:rPr lang="en-US" altLang="zh-TW" dirty="0" smtClean="0">
                <a:latin typeface="Century Gothic" pitchFamily="34" charset="0"/>
                <a:ea typeface="黑体" pitchFamily="49" charset="-122"/>
              </a:rPr>
              <a:t>China</a:t>
            </a:r>
            <a:endParaRPr lang="en-SG" altLang="zh-TW" dirty="0">
              <a:latin typeface="Century Gothic"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a:t>
            </a:r>
            <a:r>
              <a:rPr lang="en-SG" altLang="zh-TW" b="1" dirty="0" smtClean="0">
                <a:latin typeface="Century Gothic" pitchFamily="34" charset="0"/>
              </a:rPr>
              <a:t> </a:t>
            </a:r>
            <a:r>
              <a:rPr lang="en-US" altLang="zh-TW" dirty="0">
                <a:latin typeface="Century Gothic" pitchFamily="34" charset="0"/>
              </a:rPr>
              <a:t>H</a:t>
            </a:r>
            <a:r>
              <a:rPr lang="en-US" altLang="zh-CN" dirty="0" smtClean="0">
                <a:latin typeface="Century Gothic" pitchFamily="34" charset="0"/>
              </a:rPr>
              <a:t>ydraulic </a:t>
            </a:r>
            <a:r>
              <a:rPr lang="en-US" altLang="zh-TW" dirty="0" smtClean="0">
                <a:latin typeface="Century Gothic" pitchFamily="34" charset="0"/>
                <a:ea typeface="黑体" pitchFamily="49" charset="-122"/>
              </a:rPr>
              <a:t>equipment</a:t>
            </a:r>
            <a:endParaRPr lang="en-SG" altLang="zh-TW" dirty="0" smtClean="0">
              <a:latin typeface="Century Gothic"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Product:</a:t>
            </a:r>
            <a:r>
              <a:rPr lang="en-SG" altLang="zh-TW" b="1" dirty="0" smtClean="0">
                <a:latin typeface="Century Gothic" pitchFamily="34" charset="0"/>
              </a:rPr>
              <a:t> </a:t>
            </a:r>
            <a:r>
              <a:rPr lang="en-US" altLang="zh-TW" dirty="0" smtClean="0">
                <a:latin typeface="Century Gothic" pitchFamily="34" charset="0"/>
              </a:rPr>
              <a:t>AT </a:t>
            </a:r>
            <a:r>
              <a:rPr lang="en-US" altLang="zh-CN" dirty="0" smtClean="0">
                <a:latin typeface="Century Gothic" pitchFamily="34" charset="0"/>
              </a:rPr>
              <a:t>series</a:t>
            </a:r>
            <a:endParaRPr lang="en-US" altLang="zh-CN" dirty="0">
              <a:latin typeface="Century Gothic" pitchFamily="34" charset="0"/>
              <a:ea typeface="黑体" pitchFamily="49" charset="-122"/>
            </a:endParaRPr>
          </a:p>
        </p:txBody>
      </p:sp>
    </p:spTree>
    <p:extLst>
      <p:ext uri="{BB962C8B-B14F-4D97-AF65-F5344CB8AC3E}">
        <p14:creationId xmlns:p14="http://schemas.microsoft.com/office/powerpoint/2010/main" val="38844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5371" y="3306726"/>
            <a:ext cx="2537210" cy="2658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63" y="3306726"/>
            <a:ext cx="2096268" cy="2658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8165" y="1241413"/>
            <a:ext cx="2397343" cy="1750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43"/>
          <p:cNvSpPr/>
          <p:nvPr/>
        </p:nvSpPr>
        <p:spPr>
          <a:xfrm>
            <a:off x="0" y="433777"/>
            <a:ext cx="12191999" cy="523220"/>
          </a:xfrm>
          <a:prstGeom prst="rect">
            <a:avLst/>
          </a:prstGeom>
        </p:spPr>
        <p:txBody>
          <a:bodyPr vert="horz" wrap="square">
            <a:spAutoFit/>
          </a:bodyPr>
          <a:lstStyle/>
          <a:p>
            <a:pPr algn="ctr"/>
            <a:r>
              <a:rPr lang="en-US" altLang="zh-CN" sz="2800" dirty="0" smtClean="0">
                <a:solidFill>
                  <a:schemeClr val="accent1">
                    <a:lumMod val="50000"/>
                  </a:schemeClr>
                </a:solidFill>
                <a:latin typeface="Century Gothic" pitchFamily="34" charset="0"/>
              </a:rPr>
              <a:t>A series success story</a:t>
            </a:r>
            <a:endParaRPr lang="en-US" altLang="zh-CN" sz="2800" dirty="0">
              <a:solidFill>
                <a:schemeClr val="accent1">
                  <a:lumMod val="50000"/>
                </a:schemeClr>
              </a:solidFill>
              <a:latin typeface="Century Gothic" pitchFamily="34" charset="0"/>
            </a:endParaRPr>
          </a:p>
        </p:txBody>
      </p:sp>
      <p:sp>
        <p:nvSpPr>
          <p:cNvPr id="7" name="Rectangle 2"/>
          <p:cNvSpPr/>
          <p:nvPr/>
        </p:nvSpPr>
        <p:spPr>
          <a:xfrm>
            <a:off x="6858286" y="1578212"/>
            <a:ext cx="4880057" cy="1338828"/>
          </a:xfrm>
          <a:prstGeom prst="rect">
            <a:avLst/>
          </a:prstGeom>
        </p:spPr>
        <p:txBody>
          <a:bodyPr wrap="square">
            <a:spAutoFit/>
          </a:bodyPr>
          <a:lstStyle/>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Country</a:t>
            </a:r>
            <a:r>
              <a:rPr lang="en-SG" altLang="zh-TW" b="1" dirty="0" smtClean="0">
                <a:latin typeface="Century Gothic" pitchFamily="34" charset="0"/>
              </a:rPr>
              <a:t>: </a:t>
            </a:r>
            <a:r>
              <a:rPr lang="en-US" altLang="zh-TW" dirty="0" smtClean="0">
                <a:latin typeface="Century Gothic" pitchFamily="34" charset="0"/>
                <a:ea typeface="黑体" pitchFamily="49" charset="-122"/>
              </a:rPr>
              <a:t>China</a:t>
            </a:r>
            <a:endParaRPr lang="en-SG" altLang="zh-TW" dirty="0">
              <a:latin typeface="Century Gothic"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a:t>
            </a:r>
            <a:r>
              <a:rPr lang="en-SG" altLang="zh-TW" b="1" dirty="0" smtClean="0">
                <a:latin typeface="Century Gothic" pitchFamily="34" charset="0"/>
              </a:rPr>
              <a:t> </a:t>
            </a:r>
            <a:r>
              <a:rPr lang="en-US" altLang="zh-CN" dirty="0" smtClean="0">
                <a:solidFill>
                  <a:schemeClr val="tx1">
                    <a:lumMod val="85000"/>
                    <a:lumOff val="15000"/>
                  </a:schemeClr>
                </a:solidFill>
                <a:latin typeface="Century Gothic" panose="020B0502020202020204" pitchFamily="34" charset="0"/>
                <a:sym typeface="Arial" panose="020B0604020202020204" pitchFamily="34" charset="0"/>
              </a:rPr>
              <a:t>LED  </a:t>
            </a:r>
            <a:r>
              <a:rPr lang="en-US" altLang="zh-CN" dirty="0">
                <a:solidFill>
                  <a:schemeClr val="tx1">
                    <a:lumMod val="85000"/>
                    <a:lumOff val="15000"/>
                  </a:schemeClr>
                </a:solidFill>
                <a:latin typeface="Century Gothic" panose="020B0502020202020204" pitchFamily="34" charset="0"/>
                <a:sym typeface="Arial" panose="020B0604020202020204" pitchFamily="34" charset="0"/>
              </a:rPr>
              <a:t>Light for </a:t>
            </a:r>
            <a:r>
              <a:rPr lang="en-US" altLang="zh-CN" dirty="0" smtClean="0">
                <a:solidFill>
                  <a:schemeClr val="tx1">
                    <a:lumMod val="85000"/>
                    <a:lumOff val="15000"/>
                  </a:schemeClr>
                </a:solidFill>
                <a:latin typeface="Century Gothic" panose="020B0502020202020204" pitchFamily="34" charset="0"/>
                <a:sym typeface="Arial" panose="020B0604020202020204" pitchFamily="34" charset="0"/>
              </a:rPr>
              <a:t>Vehicle</a:t>
            </a:r>
            <a:endParaRPr lang="en-SG" altLang="zh-TW" dirty="0" smtClean="0">
              <a:latin typeface="Century Gothic"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Product:</a:t>
            </a:r>
            <a:r>
              <a:rPr lang="en-SG" altLang="zh-TW" b="1" dirty="0" smtClean="0">
                <a:latin typeface="Century Gothic" pitchFamily="34" charset="0"/>
              </a:rPr>
              <a:t> </a:t>
            </a:r>
            <a:r>
              <a:rPr lang="en-US" altLang="zh-TW" dirty="0" smtClean="0">
                <a:latin typeface="Century Gothic" pitchFamily="34" charset="0"/>
              </a:rPr>
              <a:t>AT 2</a:t>
            </a:r>
            <a:r>
              <a:rPr lang="en-US" altLang="zh-CN" dirty="0" smtClean="0">
                <a:latin typeface="Century Gothic" pitchFamily="34" charset="0"/>
              </a:rPr>
              <a:t>-6P &amp; ATP 2/4P</a:t>
            </a:r>
            <a:endParaRPr lang="en-US" altLang="zh-CN" dirty="0">
              <a:latin typeface="Century Gothic" pitchFamily="34" charset="0"/>
              <a:ea typeface="黑体" pitchFamily="49" charset="-122"/>
            </a:endParaRPr>
          </a:p>
        </p:txBody>
      </p:sp>
    </p:spTree>
    <p:extLst>
      <p:ext uri="{BB962C8B-B14F-4D97-AF65-F5344CB8AC3E}">
        <p14:creationId xmlns:p14="http://schemas.microsoft.com/office/powerpoint/2010/main" val="15725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231" y="2940899"/>
            <a:ext cx="4879209" cy="3222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425" y="1345798"/>
            <a:ext cx="2761502" cy="1395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3"/>
          <p:cNvSpPr/>
          <p:nvPr/>
        </p:nvSpPr>
        <p:spPr>
          <a:xfrm>
            <a:off x="0" y="518841"/>
            <a:ext cx="12191999" cy="523220"/>
          </a:xfrm>
          <a:prstGeom prst="rect">
            <a:avLst/>
          </a:prstGeom>
        </p:spPr>
        <p:txBody>
          <a:bodyPr vert="horz" wrap="square">
            <a:spAutoFit/>
          </a:bodyPr>
          <a:lstStyle/>
          <a:p>
            <a:pPr algn="ctr"/>
            <a:r>
              <a:rPr lang="en-US" altLang="zh-CN" sz="2800" dirty="0" smtClean="0">
                <a:solidFill>
                  <a:schemeClr val="accent1">
                    <a:lumMod val="50000"/>
                  </a:schemeClr>
                </a:solidFill>
                <a:latin typeface="Century Gothic" pitchFamily="34" charset="0"/>
              </a:rPr>
              <a:t>A series success story</a:t>
            </a:r>
            <a:endParaRPr lang="en-US" altLang="zh-CN" sz="2800" dirty="0">
              <a:solidFill>
                <a:schemeClr val="accent1">
                  <a:lumMod val="50000"/>
                </a:schemeClr>
              </a:solidFill>
              <a:latin typeface="Century Gothic" pitchFamily="34" charset="0"/>
            </a:endParaRPr>
          </a:p>
        </p:txBody>
      </p:sp>
      <p:sp>
        <p:nvSpPr>
          <p:cNvPr id="6" name="Rectangle 2"/>
          <p:cNvSpPr/>
          <p:nvPr/>
        </p:nvSpPr>
        <p:spPr>
          <a:xfrm>
            <a:off x="6858287" y="1578212"/>
            <a:ext cx="4271706" cy="1338828"/>
          </a:xfrm>
          <a:prstGeom prst="rect">
            <a:avLst/>
          </a:prstGeom>
        </p:spPr>
        <p:txBody>
          <a:bodyPr wrap="square">
            <a:spAutoFit/>
          </a:bodyPr>
          <a:lstStyle/>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Country</a:t>
            </a:r>
            <a:r>
              <a:rPr lang="en-SG" altLang="zh-TW" b="1" dirty="0" smtClean="0">
                <a:latin typeface="Century Gothic" pitchFamily="34" charset="0"/>
              </a:rPr>
              <a:t>: </a:t>
            </a:r>
            <a:r>
              <a:rPr lang="en-US" altLang="zh-CN" dirty="0">
                <a:latin typeface="Century Gothic" panose="020B0502020202020204" pitchFamily="34" charset="0"/>
              </a:rPr>
              <a:t>South Africa</a:t>
            </a:r>
            <a:endParaRPr lang="en-SG" altLang="zh-TW" dirty="0">
              <a:latin typeface="Century Gothic"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a:t>
            </a:r>
            <a:r>
              <a:rPr lang="en-SG" altLang="zh-TW" b="1" dirty="0" smtClean="0">
                <a:latin typeface="Century Gothic" pitchFamily="34" charset="0"/>
              </a:rPr>
              <a:t> </a:t>
            </a:r>
            <a:r>
              <a:rPr lang="en-US" altLang="zh-TW" dirty="0">
                <a:latin typeface="Century Gothic" panose="020B0502020202020204" pitchFamily="34" charset="0"/>
              </a:rPr>
              <a:t>A</a:t>
            </a:r>
            <a:r>
              <a:rPr lang="en-US" altLang="zh-CN" dirty="0" smtClean="0">
                <a:latin typeface="Century Gothic" panose="020B0502020202020204" pitchFamily="34" charset="0"/>
              </a:rPr>
              <a:t>utomobile</a:t>
            </a:r>
            <a:r>
              <a:rPr lang="en-US" altLang="zh-CN" dirty="0">
                <a:latin typeface="Century Gothic" panose="020B0502020202020204" pitchFamily="34" charset="0"/>
              </a:rPr>
              <a:t> </a:t>
            </a:r>
            <a:endParaRPr lang="en-SG" altLang="zh-TW" dirty="0" smtClean="0">
              <a:latin typeface="Century Gothic"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Product:</a:t>
            </a:r>
            <a:r>
              <a:rPr lang="en-SG" altLang="zh-TW" b="1" dirty="0" smtClean="0">
                <a:latin typeface="Century Gothic" pitchFamily="34" charset="0"/>
              </a:rPr>
              <a:t> </a:t>
            </a:r>
            <a:r>
              <a:rPr lang="en-US" altLang="zh-TW" dirty="0" smtClean="0">
                <a:latin typeface="Century Gothic" pitchFamily="34" charset="0"/>
              </a:rPr>
              <a:t>AHDP &amp; AHDM</a:t>
            </a:r>
            <a:endParaRPr lang="en-US" altLang="zh-CN" dirty="0">
              <a:latin typeface="Century Gothic" pitchFamily="34" charset="0"/>
              <a:ea typeface="黑体" pitchFamily="49" charset="-122"/>
            </a:endParaRPr>
          </a:p>
        </p:txBody>
      </p:sp>
    </p:spTree>
    <p:extLst>
      <p:ext uri="{BB962C8B-B14F-4D97-AF65-F5344CB8AC3E}">
        <p14:creationId xmlns:p14="http://schemas.microsoft.com/office/powerpoint/2010/main" val="60248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088" y="2022358"/>
            <a:ext cx="1143000"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1106" y="2022358"/>
            <a:ext cx="12573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2706" y="2022358"/>
            <a:ext cx="1389114" cy="1009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058" y="3317758"/>
            <a:ext cx="1057275"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6975" y="3393958"/>
            <a:ext cx="1152525"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4606" y="3470158"/>
            <a:ext cx="1257300"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图片 7"/>
          <p:cNvPicPr>
            <a:picLocks noChangeAspect="1"/>
          </p:cNvPicPr>
          <p:nvPr/>
        </p:nvPicPr>
        <p:blipFill>
          <a:blip r:embed="rId8"/>
          <a:stretch>
            <a:fillRect/>
          </a:stretch>
        </p:blipFill>
        <p:spPr>
          <a:xfrm>
            <a:off x="6858287" y="3608387"/>
            <a:ext cx="3369171" cy="2433566"/>
          </a:xfrm>
          <a:prstGeom prst="rect">
            <a:avLst/>
          </a:prstGeom>
        </p:spPr>
      </p:pic>
      <p:sp>
        <p:nvSpPr>
          <p:cNvPr id="10" name="Rectangle 43"/>
          <p:cNvSpPr/>
          <p:nvPr/>
        </p:nvSpPr>
        <p:spPr>
          <a:xfrm>
            <a:off x="0" y="518841"/>
            <a:ext cx="12191999" cy="523220"/>
          </a:xfrm>
          <a:prstGeom prst="rect">
            <a:avLst/>
          </a:prstGeom>
        </p:spPr>
        <p:txBody>
          <a:bodyPr vert="horz" wrap="square">
            <a:spAutoFit/>
          </a:bodyPr>
          <a:lstStyle/>
          <a:p>
            <a:pPr algn="ctr"/>
            <a:r>
              <a:rPr lang="en-US" altLang="zh-CN" sz="2800" dirty="0" smtClean="0">
                <a:solidFill>
                  <a:schemeClr val="accent1">
                    <a:lumMod val="50000"/>
                  </a:schemeClr>
                </a:solidFill>
                <a:latin typeface="Century Gothic" pitchFamily="34" charset="0"/>
              </a:rPr>
              <a:t>A series success story</a:t>
            </a:r>
            <a:endParaRPr lang="en-US" altLang="zh-CN" sz="2800" dirty="0">
              <a:solidFill>
                <a:schemeClr val="accent1">
                  <a:lumMod val="50000"/>
                </a:schemeClr>
              </a:solidFill>
              <a:latin typeface="Century Gothic" pitchFamily="34" charset="0"/>
            </a:endParaRPr>
          </a:p>
        </p:txBody>
      </p:sp>
      <p:sp>
        <p:nvSpPr>
          <p:cNvPr id="11" name="Rectangle 2"/>
          <p:cNvSpPr/>
          <p:nvPr/>
        </p:nvSpPr>
        <p:spPr>
          <a:xfrm>
            <a:off x="7400547" y="1830833"/>
            <a:ext cx="4271706" cy="1338828"/>
          </a:xfrm>
          <a:prstGeom prst="rect">
            <a:avLst/>
          </a:prstGeom>
        </p:spPr>
        <p:txBody>
          <a:bodyPr wrap="square">
            <a:spAutoFit/>
          </a:bodyPr>
          <a:lstStyle/>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Country</a:t>
            </a:r>
            <a:r>
              <a:rPr lang="en-SG" altLang="zh-TW" b="1" dirty="0" smtClean="0">
                <a:latin typeface="Century Gothic" pitchFamily="34" charset="0"/>
              </a:rPr>
              <a:t>: </a:t>
            </a:r>
            <a:r>
              <a:rPr lang="en-US" altLang="zh-CN" dirty="0">
                <a:latin typeface="Century Gothic" pitchFamily="34" charset="0"/>
              </a:rPr>
              <a:t>Japan</a:t>
            </a:r>
            <a:endParaRPr lang="en-SG" altLang="zh-TW" dirty="0">
              <a:latin typeface="Century Gothic"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a:t>
            </a:r>
            <a:r>
              <a:rPr lang="en-SG" altLang="zh-TW" b="1" dirty="0" smtClean="0">
                <a:latin typeface="Century Gothic" pitchFamily="34" charset="0"/>
              </a:rPr>
              <a:t> </a:t>
            </a:r>
            <a:r>
              <a:rPr lang="en-US" altLang="zh-TW" dirty="0" smtClean="0">
                <a:latin typeface="Century Gothic" pitchFamily="34" charset="0"/>
              </a:rPr>
              <a:t>E</a:t>
            </a:r>
            <a:r>
              <a:rPr lang="en-US" altLang="zh-CN" dirty="0" smtClean="0">
                <a:latin typeface="Century Gothic" pitchFamily="34" charset="0"/>
              </a:rPr>
              <a:t>xcavator</a:t>
            </a:r>
            <a:endParaRPr lang="en-SG" altLang="zh-TW" dirty="0" smtClean="0">
              <a:latin typeface="Century Gothic"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Product:</a:t>
            </a:r>
            <a:r>
              <a:rPr lang="en-SG" altLang="zh-TW" b="1" dirty="0" smtClean="0">
                <a:latin typeface="Century Gothic" pitchFamily="34" charset="0"/>
              </a:rPr>
              <a:t> </a:t>
            </a:r>
            <a:r>
              <a:rPr lang="en-US" altLang="zh-TW" dirty="0" smtClean="0">
                <a:latin typeface="Century Gothic" pitchFamily="34" charset="0"/>
              </a:rPr>
              <a:t>A </a:t>
            </a:r>
            <a:r>
              <a:rPr lang="en-US" altLang="zh-CN" dirty="0" smtClean="0">
                <a:latin typeface="Century Gothic" pitchFamily="34" charset="0"/>
              </a:rPr>
              <a:t>series</a:t>
            </a:r>
            <a:endParaRPr lang="en-US" altLang="zh-CN" dirty="0">
              <a:latin typeface="Century Gothic" pitchFamily="34" charset="0"/>
              <a:ea typeface="黑体" pitchFamily="49" charset="-122"/>
            </a:endParaRPr>
          </a:p>
        </p:txBody>
      </p:sp>
    </p:spTree>
    <p:extLst>
      <p:ext uri="{BB962C8B-B14F-4D97-AF65-F5344CB8AC3E}">
        <p14:creationId xmlns:p14="http://schemas.microsoft.com/office/powerpoint/2010/main" val="21900225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3"/>
          <p:cNvSpPr/>
          <p:nvPr/>
        </p:nvSpPr>
        <p:spPr>
          <a:xfrm>
            <a:off x="0" y="688969"/>
            <a:ext cx="12191999" cy="523220"/>
          </a:xfrm>
          <a:prstGeom prst="rect">
            <a:avLst/>
          </a:prstGeom>
        </p:spPr>
        <p:txBody>
          <a:bodyPr vert="horz" wrap="square">
            <a:spAutoFit/>
          </a:bodyPr>
          <a:lstStyle/>
          <a:p>
            <a:pPr algn="ctr"/>
            <a:r>
              <a:rPr lang="en-US" altLang="zh-CN" sz="2800" dirty="0" smtClean="0">
                <a:solidFill>
                  <a:schemeClr val="accent1">
                    <a:lumMod val="50000"/>
                  </a:schemeClr>
                </a:solidFill>
                <a:latin typeface="Century Gothic" pitchFamily="34" charset="0"/>
              </a:rPr>
              <a:t>A series success story</a:t>
            </a:r>
            <a:endParaRPr lang="en-US" altLang="zh-CN" sz="2800" dirty="0">
              <a:solidFill>
                <a:schemeClr val="accent1">
                  <a:lumMod val="50000"/>
                </a:schemeClr>
              </a:solidFill>
              <a:latin typeface="Century Gothic" pitchFamily="34" charset="0"/>
            </a:endParaRPr>
          </a:p>
        </p:txBody>
      </p:sp>
      <p:sp>
        <p:nvSpPr>
          <p:cNvPr id="3" name="Rectangle 2"/>
          <p:cNvSpPr/>
          <p:nvPr/>
        </p:nvSpPr>
        <p:spPr>
          <a:xfrm>
            <a:off x="6885249" y="1807475"/>
            <a:ext cx="4714871" cy="1338828"/>
          </a:xfrm>
          <a:prstGeom prst="rect">
            <a:avLst/>
          </a:prstGeom>
        </p:spPr>
        <p:txBody>
          <a:bodyPr wrap="square">
            <a:spAutoFit/>
          </a:bodyPr>
          <a:lstStyle/>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Country</a:t>
            </a:r>
            <a:r>
              <a:rPr lang="en-SG" altLang="zh-TW" b="1" dirty="0" smtClean="0">
                <a:latin typeface="Century Gothic" pitchFamily="34" charset="0"/>
              </a:rPr>
              <a:t>: </a:t>
            </a:r>
            <a:r>
              <a:rPr lang="en-US" altLang="zh-TW" dirty="0" smtClean="0">
                <a:latin typeface="Century Gothic" pitchFamily="34" charset="0"/>
                <a:ea typeface="黑体" pitchFamily="49" charset="-122"/>
              </a:rPr>
              <a:t>China</a:t>
            </a:r>
            <a:endParaRPr lang="en-SG" altLang="zh-TW" dirty="0">
              <a:latin typeface="Century Gothic"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 </a:t>
            </a:r>
            <a:r>
              <a:rPr lang="en-US" altLang="zh-TW" dirty="0">
                <a:latin typeface="Century Gothic" pitchFamily="34" charset="0"/>
              </a:rPr>
              <a:t>A</a:t>
            </a:r>
            <a:r>
              <a:rPr lang="en-US" altLang="zh-CN" dirty="0" smtClean="0">
                <a:latin typeface="Century Gothic" pitchFamily="34" charset="0"/>
              </a:rPr>
              <a:t>gricultural</a:t>
            </a:r>
            <a:r>
              <a:rPr lang="en-US" altLang="zh-CN" dirty="0">
                <a:latin typeface="Century Gothic" pitchFamily="34" charset="0"/>
              </a:rPr>
              <a:t> machinery</a:t>
            </a:r>
            <a:endParaRPr lang="en-SG" altLang="zh-TW" dirty="0" smtClean="0">
              <a:latin typeface="Century Gothic"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Product:</a:t>
            </a:r>
            <a:r>
              <a:rPr lang="en-SG" altLang="zh-TW" b="1" dirty="0" smtClean="0">
                <a:latin typeface="Century Gothic" pitchFamily="34" charset="0"/>
              </a:rPr>
              <a:t> </a:t>
            </a:r>
            <a:r>
              <a:rPr lang="en-US" altLang="zh-TW" dirty="0" smtClean="0">
                <a:latin typeface="Century Gothic" pitchFamily="34" charset="0"/>
              </a:rPr>
              <a:t>AT</a:t>
            </a:r>
            <a:r>
              <a:rPr lang="en-US" altLang="zh-TW" dirty="0" smtClean="0">
                <a:latin typeface="Century Gothic" pitchFamily="34" charset="0"/>
                <a:ea typeface="黑体" pitchFamily="49" charset="-122"/>
              </a:rPr>
              <a:t>13/AT15</a:t>
            </a:r>
            <a:endParaRPr lang="en-US" altLang="zh-CN" dirty="0">
              <a:latin typeface="Century Gothic" pitchFamily="34" charset="0"/>
              <a:ea typeface="黑体" pitchFamily="49" charset="-122"/>
            </a:endParaRPr>
          </a:p>
        </p:txBody>
      </p:sp>
      <p:pic>
        <p:nvPicPr>
          <p:cNvPr id="4" name="Picture 2" descr="C:\Users\winnie.chen.CATE-1\Desktop\AT13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8579" y="3677260"/>
            <a:ext cx="2977728" cy="22332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winnie.chen.CATE-1\Desktop\微信图片_2021050714094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0161" y="3677260"/>
            <a:ext cx="3501430" cy="22332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260" y="1362518"/>
            <a:ext cx="2787390" cy="198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5338" y="1588823"/>
            <a:ext cx="1991832" cy="1534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31711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3"/>
          <p:cNvSpPr/>
          <p:nvPr/>
        </p:nvSpPr>
        <p:spPr>
          <a:xfrm>
            <a:off x="0" y="688969"/>
            <a:ext cx="12191999" cy="523220"/>
          </a:xfrm>
          <a:prstGeom prst="rect">
            <a:avLst/>
          </a:prstGeom>
        </p:spPr>
        <p:txBody>
          <a:bodyPr vert="horz" wrap="square">
            <a:spAutoFit/>
          </a:bodyPr>
          <a:lstStyle/>
          <a:p>
            <a:pPr algn="ctr"/>
            <a:r>
              <a:rPr lang="en-US" altLang="zh-CN" sz="2800" dirty="0" smtClean="0">
                <a:solidFill>
                  <a:schemeClr val="accent1">
                    <a:lumMod val="50000"/>
                  </a:schemeClr>
                </a:solidFill>
                <a:latin typeface="Century Gothic" pitchFamily="34" charset="0"/>
              </a:rPr>
              <a:t>A series success story</a:t>
            </a:r>
            <a:endParaRPr lang="en-US" altLang="zh-CN" sz="2800" dirty="0">
              <a:solidFill>
                <a:schemeClr val="accent1">
                  <a:lumMod val="50000"/>
                </a:schemeClr>
              </a:solidFill>
              <a:latin typeface="Century Gothic" pitchFamily="34" charset="0"/>
            </a:endParaRPr>
          </a:p>
        </p:txBody>
      </p:sp>
      <p:sp>
        <p:nvSpPr>
          <p:cNvPr id="3" name="Rectangle 2"/>
          <p:cNvSpPr/>
          <p:nvPr/>
        </p:nvSpPr>
        <p:spPr>
          <a:xfrm>
            <a:off x="696364" y="1424704"/>
            <a:ext cx="6520513" cy="1338828"/>
          </a:xfrm>
          <a:prstGeom prst="rect">
            <a:avLst/>
          </a:prstGeom>
        </p:spPr>
        <p:txBody>
          <a:bodyPr wrap="square">
            <a:spAutoFit/>
          </a:bodyPr>
          <a:lstStyle/>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Country</a:t>
            </a:r>
            <a:r>
              <a:rPr lang="en-SG" altLang="zh-TW" b="1" dirty="0" smtClean="0">
                <a:latin typeface="Century Gothic" pitchFamily="34" charset="0"/>
              </a:rPr>
              <a:t>: </a:t>
            </a:r>
            <a:r>
              <a:rPr lang="en-US" altLang="zh-TW" dirty="0" smtClean="0">
                <a:latin typeface="Century Gothic" pitchFamily="34" charset="0"/>
                <a:ea typeface="黑体" pitchFamily="49" charset="-122"/>
              </a:rPr>
              <a:t>China</a:t>
            </a:r>
            <a:endParaRPr lang="en-SG" altLang="zh-TW" dirty="0">
              <a:latin typeface="Century Gothic"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a:t>
            </a:r>
            <a:r>
              <a:rPr lang="en-US" altLang="zh-TW" b="1" dirty="0"/>
              <a:t> </a:t>
            </a:r>
            <a:r>
              <a:rPr lang="en-US" altLang="zh-TW" dirty="0">
                <a:latin typeface="Century Gothic" pitchFamily="34" charset="0"/>
              </a:rPr>
              <a:t>E</a:t>
            </a:r>
            <a:r>
              <a:rPr lang="en-US" altLang="zh-CN" dirty="0" smtClean="0">
                <a:latin typeface="Century Gothic" pitchFamily="34" charset="0"/>
              </a:rPr>
              <a:t>ngine</a:t>
            </a:r>
            <a:r>
              <a:rPr lang="en-US" altLang="zh-CN" dirty="0">
                <a:latin typeface="Century Gothic" pitchFamily="34" charset="0"/>
              </a:rPr>
              <a:t> cable harness</a:t>
            </a:r>
            <a:r>
              <a:rPr lang="en-US" altLang="zh-CN" dirty="0"/>
              <a:t> </a:t>
            </a:r>
            <a:endParaRPr lang="en-SG" altLang="zh-TW" dirty="0" smtClean="0">
              <a:latin typeface="Century Gothic"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Product:</a:t>
            </a:r>
            <a:r>
              <a:rPr lang="en-SG" altLang="zh-TW" b="1" dirty="0" smtClean="0">
                <a:latin typeface="Century Gothic" pitchFamily="34" charset="0"/>
              </a:rPr>
              <a:t> </a:t>
            </a:r>
            <a:r>
              <a:rPr lang="en-US" altLang="zh-CN" dirty="0">
                <a:latin typeface="Century Gothic" pitchFamily="34" charset="0"/>
              </a:rPr>
              <a:t>Cylinder piercing parts (A series customized</a:t>
            </a:r>
            <a:r>
              <a:rPr lang="en-US" altLang="zh-CN" dirty="0" smtClean="0">
                <a:latin typeface="Century Gothic" pitchFamily="34" charset="0"/>
              </a:rPr>
              <a:t>)</a:t>
            </a:r>
            <a:endParaRPr lang="en-US" altLang="zh-CN" dirty="0">
              <a:latin typeface="Century Gothic"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1529" y="2254247"/>
            <a:ext cx="3774434" cy="3344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989" y="3367202"/>
            <a:ext cx="1539564" cy="2231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971" y="3367203"/>
            <a:ext cx="2769584" cy="2231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77450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3"/>
          <p:cNvSpPr/>
          <p:nvPr/>
        </p:nvSpPr>
        <p:spPr>
          <a:xfrm>
            <a:off x="0" y="688969"/>
            <a:ext cx="12191999" cy="523220"/>
          </a:xfrm>
          <a:prstGeom prst="rect">
            <a:avLst/>
          </a:prstGeom>
        </p:spPr>
        <p:txBody>
          <a:bodyPr vert="horz" wrap="square">
            <a:spAutoFit/>
          </a:bodyPr>
          <a:lstStyle/>
          <a:p>
            <a:pPr algn="ctr"/>
            <a:r>
              <a:rPr lang="en-US" altLang="zh-CN" sz="2800" dirty="0" smtClean="0">
                <a:solidFill>
                  <a:schemeClr val="accent1">
                    <a:lumMod val="50000"/>
                  </a:schemeClr>
                </a:solidFill>
                <a:latin typeface="Century Gothic" pitchFamily="34" charset="0"/>
              </a:rPr>
              <a:t>A series success story</a:t>
            </a:r>
            <a:endParaRPr lang="en-US" altLang="zh-CN" sz="2800" dirty="0">
              <a:solidFill>
                <a:schemeClr val="accent1">
                  <a:lumMod val="50000"/>
                </a:schemeClr>
              </a:solidFill>
              <a:latin typeface="Century Gothic" pitchFamily="34" charset="0"/>
            </a:endParaRPr>
          </a:p>
        </p:txBody>
      </p:sp>
      <p:sp>
        <p:nvSpPr>
          <p:cNvPr id="3" name="Rectangle 2"/>
          <p:cNvSpPr/>
          <p:nvPr/>
        </p:nvSpPr>
        <p:spPr>
          <a:xfrm>
            <a:off x="5454502" y="1807475"/>
            <a:ext cx="6273210" cy="1338828"/>
          </a:xfrm>
          <a:prstGeom prst="rect">
            <a:avLst/>
          </a:prstGeom>
        </p:spPr>
        <p:txBody>
          <a:bodyPr wrap="square">
            <a:spAutoFit/>
          </a:bodyPr>
          <a:lstStyle/>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Country</a:t>
            </a:r>
            <a:r>
              <a:rPr lang="en-SG" altLang="zh-TW" b="1" dirty="0" smtClean="0">
                <a:latin typeface="Century Gothic" pitchFamily="34" charset="0"/>
              </a:rPr>
              <a:t>: </a:t>
            </a:r>
            <a:r>
              <a:rPr lang="en-US" altLang="zh-TW" dirty="0" smtClean="0">
                <a:latin typeface="Century Gothic" pitchFamily="34" charset="0"/>
                <a:ea typeface="黑体" pitchFamily="49" charset="-122"/>
              </a:rPr>
              <a:t>China</a:t>
            </a:r>
            <a:endParaRPr lang="en-SG" altLang="zh-TW" dirty="0">
              <a:latin typeface="Century Gothic"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 </a:t>
            </a:r>
            <a:r>
              <a:rPr lang="en-US" altLang="zh-CN" dirty="0" smtClean="0">
                <a:latin typeface="Century Gothic" pitchFamily="34" charset="0"/>
              </a:rPr>
              <a:t>Heavy </a:t>
            </a:r>
            <a:r>
              <a:rPr lang="en-US" altLang="zh-CN" dirty="0">
                <a:latin typeface="Century Gothic" pitchFamily="34" charset="0"/>
              </a:rPr>
              <a:t>truck engine wiring harness</a:t>
            </a:r>
            <a:endParaRPr lang="en-SG" altLang="zh-TW" dirty="0" smtClean="0">
              <a:latin typeface="Century Gothic"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Product:</a:t>
            </a:r>
            <a:r>
              <a:rPr lang="en-SG" altLang="zh-TW" b="1" dirty="0" smtClean="0">
                <a:latin typeface="Century Gothic" pitchFamily="34" charset="0"/>
              </a:rPr>
              <a:t> </a:t>
            </a:r>
            <a:r>
              <a:rPr lang="en-SG" altLang="zh-TW" dirty="0" smtClean="0">
                <a:latin typeface="Century Gothic" pitchFamily="34" charset="0"/>
              </a:rPr>
              <a:t>AT series</a:t>
            </a:r>
            <a:endParaRPr lang="en-US" altLang="zh-CN" dirty="0">
              <a:latin typeface="Century Gothic" pitchFamily="34" charset="0"/>
              <a:ea typeface="黑体" pitchFamily="49" charset="-122"/>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6718" y="1493347"/>
            <a:ext cx="2548626" cy="1788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12" y="3604501"/>
            <a:ext cx="2653388" cy="205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5002" y="3606151"/>
            <a:ext cx="2712404" cy="2018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56492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796" y="1726591"/>
            <a:ext cx="4894832" cy="3965886"/>
          </a:xfrm>
          <a:prstGeom prst="rect">
            <a:avLst/>
          </a:prstGeom>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6981" y="3634367"/>
            <a:ext cx="2476219" cy="1860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5901" y="3855393"/>
            <a:ext cx="2684289" cy="1639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3"/>
          <p:cNvSpPr/>
          <p:nvPr/>
        </p:nvSpPr>
        <p:spPr>
          <a:xfrm>
            <a:off x="0" y="688969"/>
            <a:ext cx="12191999" cy="523220"/>
          </a:xfrm>
          <a:prstGeom prst="rect">
            <a:avLst/>
          </a:prstGeom>
        </p:spPr>
        <p:txBody>
          <a:bodyPr vert="horz" wrap="square">
            <a:spAutoFit/>
          </a:bodyPr>
          <a:lstStyle/>
          <a:p>
            <a:pPr algn="ctr"/>
            <a:r>
              <a:rPr lang="en-US" altLang="zh-CN" sz="2800" dirty="0" smtClean="0">
                <a:solidFill>
                  <a:schemeClr val="accent1">
                    <a:lumMod val="50000"/>
                  </a:schemeClr>
                </a:solidFill>
                <a:latin typeface="Century Gothic" pitchFamily="34" charset="0"/>
              </a:rPr>
              <a:t>A series success story</a:t>
            </a:r>
            <a:endParaRPr lang="en-US" altLang="zh-CN" sz="2800" dirty="0">
              <a:solidFill>
                <a:schemeClr val="accent1">
                  <a:lumMod val="50000"/>
                </a:schemeClr>
              </a:solidFill>
              <a:latin typeface="Century Gothic" pitchFamily="34" charset="0"/>
            </a:endParaRPr>
          </a:p>
        </p:txBody>
      </p:sp>
      <p:sp>
        <p:nvSpPr>
          <p:cNvPr id="6" name="Rectangle 2"/>
          <p:cNvSpPr/>
          <p:nvPr/>
        </p:nvSpPr>
        <p:spPr>
          <a:xfrm>
            <a:off x="5371298" y="1726591"/>
            <a:ext cx="6820701" cy="1338828"/>
          </a:xfrm>
          <a:prstGeom prst="rect">
            <a:avLst/>
          </a:prstGeom>
        </p:spPr>
        <p:txBody>
          <a:bodyPr wrap="square">
            <a:spAutoFit/>
          </a:bodyPr>
          <a:lstStyle/>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Country</a:t>
            </a:r>
            <a:r>
              <a:rPr lang="en-SG" altLang="zh-TW" b="1" dirty="0" smtClean="0">
                <a:latin typeface="Century Gothic" pitchFamily="34" charset="0"/>
              </a:rPr>
              <a:t>: </a:t>
            </a:r>
            <a:r>
              <a:rPr lang="en-US" altLang="zh-TW" dirty="0" smtClean="0">
                <a:latin typeface="Century Gothic" pitchFamily="34" charset="0"/>
                <a:ea typeface="黑体" pitchFamily="49" charset="-122"/>
              </a:rPr>
              <a:t>China</a:t>
            </a:r>
            <a:endParaRPr lang="en-SG" altLang="zh-TW" dirty="0">
              <a:latin typeface="Century Gothic"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a:t>
            </a:r>
            <a:r>
              <a:rPr lang="en-US" altLang="zh-CN" dirty="0"/>
              <a:t> </a:t>
            </a:r>
            <a:r>
              <a:rPr lang="en-US" altLang="zh-CN" dirty="0">
                <a:latin typeface="Century Gothic" pitchFamily="34" charset="0"/>
              </a:rPr>
              <a:t>High pressure box ,</a:t>
            </a:r>
            <a:r>
              <a:rPr lang="en-US" altLang="zh-CN" dirty="0" smtClean="0">
                <a:latin typeface="Century Gothic" pitchFamily="34" charset="0"/>
              </a:rPr>
              <a:t>Electric sanitation vehicle</a:t>
            </a:r>
            <a:endParaRPr lang="en-SG" altLang="zh-TW" dirty="0" smtClean="0">
              <a:latin typeface="Century Gothic"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Product:</a:t>
            </a:r>
            <a:r>
              <a:rPr lang="en-SG" altLang="zh-TW" b="1" dirty="0" smtClean="0">
                <a:latin typeface="Century Gothic" pitchFamily="34" charset="0"/>
              </a:rPr>
              <a:t> </a:t>
            </a:r>
            <a:r>
              <a:rPr lang="en-SG" altLang="zh-TW" dirty="0" smtClean="0">
                <a:latin typeface="Century Gothic" pitchFamily="34" charset="0"/>
              </a:rPr>
              <a:t>AT04</a:t>
            </a:r>
            <a:r>
              <a:rPr lang="en-US" altLang="zh-CN" dirty="0" smtClean="0">
                <a:latin typeface="Century Gothic" pitchFamily="34" charset="0"/>
              </a:rPr>
              <a:t>-2P-PM11</a:t>
            </a:r>
            <a:endParaRPr lang="en-US" altLang="zh-CN" dirty="0">
              <a:latin typeface="Century Gothic" pitchFamily="34" charset="0"/>
              <a:ea typeface="黑体" pitchFamily="49" charset="-122"/>
            </a:endParaRPr>
          </a:p>
        </p:txBody>
      </p:sp>
    </p:spTree>
    <p:extLst>
      <p:ext uri="{BB962C8B-B14F-4D97-AF65-F5344CB8AC3E}">
        <p14:creationId xmlns:p14="http://schemas.microsoft.com/office/powerpoint/2010/main" val="7135131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3"/>
          <p:cNvSpPr/>
          <p:nvPr/>
        </p:nvSpPr>
        <p:spPr>
          <a:xfrm>
            <a:off x="0" y="688969"/>
            <a:ext cx="12191999" cy="523220"/>
          </a:xfrm>
          <a:prstGeom prst="rect">
            <a:avLst/>
          </a:prstGeom>
        </p:spPr>
        <p:txBody>
          <a:bodyPr vert="horz" wrap="square">
            <a:spAutoFit/>
          </a:bodyPr>
          <a:lstStyle/>
          <a:p>
            <a:pPr algn="ctr"/>
            <a:r>
              <a:rPr lang="en-US" altLang="zh-CN" sz="2800" dirty="0" smtClean="0">
                <a:solidFill>
                  <a:schemeClr val="accent1">
                    <a:lumMod val="50000"/>
                  </a:schemeClr>
                </a:solidFill>
                <a:latin typeface="Century Gothic" pitchFamily="34" charset="0"/>
              </a:rPr>
              <a:t>A series success story</a:t>
            </a:r>
            <a:endParaRPr lang="en-US" altLang="zh-CN" sz="2800" dirty="0">
              <a:solidFill>
                <a:schemeClr val="accent1">
                  <a:lumMod val="50000"/>
                </a:schemeClr>
              </a:solidFill>
              <a:latin typeface="Century Gothic" pitchFamily="34" charset="0"/>
            </a:endParaRPr>
          </a:p>
        </p:txBody>
      </p:sp>
      <p:sp>
        <p:nvSpPr>
          <p:cNvPr id="3" name="Rectangle 2"/>
          <p:cNvSpPr/>
          <p:nvPr/>
        </p:nvSpPr>
        <p:spPr>
          <a:xfrm>
            <a:off x="5263117" y="1807475"/>
            <a:ext cx="6762306" cy="1338828"/>
          </a:xfrm>
          <a:prstGeom prst="rect">
            <a:avLst/>
          </a:prstGeom>
        </p:spPr>
        <p:txBody>
          <a:bodyPr wrap="square">
            <a:spAutoFit/>
          </a:bodyPr>
          <a:lstStyle/>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Country</a:t>
            </a:r>
            <a:r>
              <a:rPr lang="en-SG" altLang="zh-TW" b="1" dirty="0" smtClean="0">
                <a:latin typeface="Century Gothic" pitchFamily="34" charset="0"/>
              </a:rPr>
              <a:t>: </a:t>
            </a:r>
            <a:r>
              <a:rPr lang="en-US" altLang="zh-TW" dirty="0" smtClean="0">
                <a:latin typeface="Century Gothic" pitchFamily="34" charset="0"/>
                <a:ea typeface="黑体" pitchFamily="49" charset="-122"/>
              </a:rPr>
              <a:t>China</a:t>
            </a:r>
            <a:endParaRPr lang="en-SG" altLang="zh-TW" dirty="0">
              <a:latin typeface="Century Gothic"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 </a:t>
            </a:r>
            <a:r>
              <a:rPr lang="en-US" altLang="zh-TW" dirty="0">
                <a:latin typeface="Century Gothic" pitchFamily="34" charset="0"/>
                <a:ea typeface="黑体" pitchFamily="49" charset="-122"/>
              </a:rPr>
              <a:t>On-board gating system wiring harness</a:t>
            </a:r>
            <a:endParaRPr lang="en-SG" altLang="zh-TW" dirty="0" smtClean="0">
              <a:latin typeface="Century Gothic"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Product:</a:t>
            </a:r>
            <a:r>
              <a:rPr lang="en-SG" altLang="zh-TW" b="1" dirty="0" smtClean="0">
                <a:latin typeface="Century Gothic" pitchFamily="34" charset="0"/>
              </a:rPr>
              <a:t> </a:t>
            </a:r>
            <a:r>
              <a:rPr lang="en-SG" altLang="zh-TW" dirty="0" smtClean="0">
                <a:latin typeface="Century Gothic" pitchFamily="34" charset="0"/>
              </a:rPr>
              <a:t>AT </a:t>
            </a:r>
            <a:r>
              <a:rPr lang="en-US" altLang="zh-CN" dirty="0" smtClean="0">
                <a:latin typeface="Century Gothic" pitchFamily="34" charset="0"/>
              </a:rPr>
              <a:t>series</a:t>
            </a:r>
            <a:endParaRPr lang="en-US" altLang="zh-CN" dirty="0">
              <a:latin typeface="Century Gothic" pitchFamily="34" charset="0"/>
              <a:ea typeface="黑体" pitchFamily="49" charset="-122"/>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801" y="1513171"/>
            <a:ext cx="2668602" cy="1761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9335" y="3753387"/>
            <a:ext cx="2708952" cy="1849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801" y="3753387"/>
            <a:ext cx="2754098" cy="1838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0088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2613" y="1378488"/>
            <a:ext cx="5954202" cy="1862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87356" y="525759"/>
            <a:ext cx="9594376" cy="523220"/>
          </a:xfrm>
          <a:prstGeom prst="rect">
            <a:avLst/>
          </a:prstGeom>
          <a:noFill/>
        </p:spPr>
        <p:txBody>
          <a:bodyPr wrap="square" rtlCol="0">
            <a:spAutoFit/>
          </a:bodyPr>
          <a:lstStyle/>
          <a:p>
            <a:pPr algn="ctr"/>
            <a:r>
              <a:rPr lang="en-US" altLang="zh-CN" sz="2800" dirty="0" smtClean="0">
                <a:solidFill>
                  <a:schemeClr val="accent1">
                    <a:lumMod val="50000"/>
                  </a:schemeClr>
                </a:solidFill>
                <a:latin typeface="Century Gothic" pitchFamily="34" charset="0"/>
                <a:ea typeface="+mj-ea"/>
                <a:cs typeface="+mj-cs"/>
              </a:rPr>
              <a:t>Cable assembly with RTHP connectors</a:t>
            </a:r>
            <a:endParaRPr lang="zh-CN" altLang="en-US" sz="2800" dirty="0">
              <a:solidFill>
                <a:schemeClr val="accent1">
                  <a:lumMod val="50000"/>
                </a:schemeClr>
              </a:solidFill>
              <a:latin typeface="Century Gothic" pitchFamily="34" charset="0"/>
            </a:endParaRPr>
          </a:p>
        </p:txBody>
      </p:sp>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428" y="3703011"/>
            <a:ext cx="5120855" cy="206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8469" y="4157172"/>
            <a:ext cx="6003532" cy="1607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618" y="1378488"/>
            <a:ext cx="5708078" cy="175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303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3"/>
          <p:cNvSpPr/>
          <p:nvPr/>
        </p:nvSpPr>
        <p:spPr>
          <a:xfrm>
            <a:off x="0" y="688969"/>
            <a:ext cx="12191999" cy="523220"/>
          </a:xfrm>
          <a:prstGeom prst="rect">
            <a:avLst/>
          </a:prstGeom>
        </p:spPr>
        <p:txBody>
          <a:bodyPr vert="horz" wrap="square">
            <a:spAutoFit/>
          </a:bodyPr>
          <a:lstStyle/>
          <a:p>
            <a:pPr algn="ctr"/>
            <a:r>
              <a:rPr lang="en-US" altLang="zh-CN" sz="2800" dirty="0" smtClean="0">
                <a:solidFill>
                  <a:schemeClr val="accent1">
                    <a:lumMod val="50000"/>
                  </a:schemeClr>
                </a:solidFill>
                <a:latin typeface="Century Gothic" pitchFamily="34" charset="0"/>
              </a:rPr>
              <a:t>A series success story</a:t>
            </a:r>
            <a:endParaRPr lang="en-US" altLang="zh-CN" sz="2800" dirty="0">
              <a:solidFill>
                <a:schemeClr val="accent1">
                  <a:lumMod val="50000"/>
                </a:schemeClr>
              </a:solidFill>
              <a:latin typeface="Century Gothic" pitchFamily="34" charset="0"/>
            </a:endParaRPr>
          </a:p>
        </p:txBody>
      </p:sp>
      <p:sp>
        <p:nvSpPr>
          <p:cNvPr id="3" name="Rectangle 2"/>
          <p:cNvSpPr/>
          <p:nvPr/>
        </p:nvSpPr>
        <p:spPr>
          <a:xfrm>
            <a:off x="5517215" y="1807474"/>
            <a:ext cx="6008478" cy="1384995"/>
          </a:xfrm>
          <a:prstGeom prst="rect">
            <a:avLst/>
          </a:prstGeom>
        </p:spPr>
        <p:txBody>
          <a:bodyPr wrap="square">
            <a:spAutoFit/>
          </a:bodyPr>
          <a:lstStyle/>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Country</a:t>
            </a:r>
            <a:r>
              <a:rPr lang="en-SG" altLang="zh-TW" b="1" dirty="0" smtClean="0">
                <a:latin typeface="Century Gothic" pitchFamily="34" charset="0"/>
              </a:rPr>
              <a:t>: </a:t>
            </a:r>
            <a:r>
              <a:rPr lang="en-US" altLang="zh-TW" dirty="0" smtClean="0">
                <a:latin typeface="Century Gothic" pitchFamily="34" charset="0"/>
                <a:ea typeface="黑体" pitchFamily="49" charset="-122"/>
              </a:rPr>
              <a:t>China</a:t>
            </a:r>
            <a:endParaRPr lang="en-SG" altLang="zh-TW" dirty="0">
              <a:latin typeface="Century Gothic"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 </a:t>
            </a:r>
            <a:r>
              <a:rPr lang="en-US" altLang="zh-CN" dirty="0">
                <a:latin typeface="Century Gothic" pitchFamily="34" charset="0"/>
              </a:rPr>
              <a:t>Transformer</a:t>
            </a:r>
            <a:endParaRPr lang="en-SG" altLang="zh-TW" dirty="0" smtClean="0">
              <a:latin typeface="Century Gothic"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Product:</a:t>
            </a:r>
            <a:r>
              <a:rPr lang="en-SG" altLang="zh-TW" b="1" dirty="0" smtClean="0">
                <a:latin typeface="Century Gothic" pitchFamily="34" charset="0"/>
              </a:rPr>
              <a:t> </a:t>
            </a:r>
            <a:r>
              <a:rPr lang="en-US" altLang="zh-CN" dirty="0">
                <a:latin typeface="Century Gothic" panose="020B0502020202020204" pitchFamily="34" charset="0"/>
              </a:rPr>
              <a:t>ATM 6P, 12P</a:t>
            </a:r>
            <a:endParaRPr lang="en-US" altLang="zh-CN" dirty="0">
              <a:latin typeface="Century Gothic" pitchFamily="34" charset="0"/>
              <a:ea typeface="黑体" pitchFamily="49" charset="-122"/>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9783" y="1507837"/>
            <a:ext cx="2879766" cy="4068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4151" y="3727793"/>
            <a:ext cx="2254712" cy="18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7137" y="3829136"/>
            <a:ext cx="1977224" cy="1891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27604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5999" y="1584716"/>
            <a:ext cx="4863727" cy="1338828"/>
          </a:xfrm>
          <a:prstGeom prst="rect">
            <a:avLst/>
          </a:prstGeom>
        </p:spPr>
        <p:txBody>
          <a:bodyPr wrap="square">
            <a:spAutoFit/>
          </a:bodyPr>
          <a:lstStyle/>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Country</a:t>
            </a:r>
            <a:r>
              <a:rPr lang="en-SG" altLang="zh-TW" b="1" dirty="0" smtClean="0">
                <a:latin typeface="Century Gothic" pitchFamily="34" charset="0"/>
              </a:rPr>
              <a:t>: </a:t>
            </a:r>
            <a:r>
              <a:rPr lang="en-US" altLang="zh-TW" dirty="0" smtClean="0">
                <a:latin typeface="Century Gothic" pitchFamily="34" charset="0"/>
                <a:ea typeface="黑体" pitchFamily="49" charset="-122"/>
              </a:rPr>
              <a:t>China</a:t>
            </a:r>
            <a:endParaRPr lang="en-SG" altLang="zh-TW" dirty="0">
              <a:latin typeface="Century Gothic"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a:t>
            </a:r>
            <a:r>
              <a:rPr lang="en-SG" altLang="zh-TW" b="1" dirty="0" smtClean="0">
                <a:latin typeface="Century Gothic" pitchFamily="34" charset="0"/>
              </a:rPr>
              <a:t> </a:t>
            </a:r>
            <a:r>
              <a:rPr lang="en-US" altLang="zh-TW" dirty="0" smtClean="0">
                <a:latin typeface="Century Gothic" pitchFamily="34" charset="0"/>
                <a:ea typeface="黑体" pitchFamily="49" charset="-122"/>
              </a:rPr>
              <a:t>Mining equipment</a:t>
            </a:r>
            <a:endParaRPr lang="en-SG" altLang="zh-TW" dirty="0" smtClean="0">
              <a:latin typeface="Century Gothic"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Product:</a:t>
            </a:r>
            <a:r>
              <a:rPr lang="en-SG" altLang="zh-TW" b="1" dirty="0" smtClean="0">
                <a:latin typeface="Century Gothic" pitchFamily="34" charset="0"/>
              </a:rPr>
              <a:t> </a:t>
            </a:r>
            <a:r>
              <a:rPr lang="en-US" altLang="zh-TW" dirty="0" smtClean="0">
                <a:latin typeface="Century Gothic" pitchFamily="34" charset="0"/>
              </a:rPr>
              <a:t>AT </a:t>
            </a:r>
            <a:r>
              <a:rPr lang="en-US" altLang="zh-CN" dirty="0" smtClean="0">
                <a:latin typeface="Century Gothic" pitchFamily="34" charset="0"/>
                <a:ea typeface="黑体" pitchFamily="49" charset="-122"/>
              </a:rPr>
              <a:t>4pin, 12pin</a:t>
            </a:r>
            <a:r>
              <a:rPr lang="en-SG" altLang="zh-CN" dirty="0">
                <a:solidFill>
                  <a:schemeClr val="tx2">
                    <a:lumMod val="60000"/>
                    <a:lumOff val="40000"/>
                  </a:schemeClr>
                </a:solidFill>
                <a:latin typeface="Century Gothic" pitchFamily="34" charset="0"/>
              </a:rPr>
              <a:t> </a:t>
            </a:r>
            <a:r>
              <a:rPr lang="en-SG" altLang="zh-CN" dirty="0" smtClean="0">
                <a:latin typeface="Century Gothic" pitchFamily="34" charset="0"/>
              </a:rPr>
              <a:t>&amp; AHDP </a:t>
            </a:r>
            <a:r>
              <a:rPr lang="en-US" altLang="zh-CN" dirty="0" smtClean="0">
                <a:latin typeface="Century Gothic" pitchFamily="34" charset="0"/>
              </a:rPr>
              <a:t>series</a:t>
            </a:r>
            <a:endParaRPr lang="en-US" altLang="zh-CN" dirty="0">
              <a:latin typeface="Century Gothic" pitchFamily="34" charset="0"/>
              <a:ea typeface="黑体" pitchFamily="49" charset="-122"/>
            </a:endParaRPr>
          </a:p>
        </p:txBody>
      </p:sp>
      <p:sp>
        <p:nvSpPr>
          <p:cNvPr id="7" name="Rectangle 43"/>
          <p:cNvSpPr/>
          <p:nvPr/>
        </p:nvSpPr>
        <p:spPr>
          <a:xfrm>
            <a:off x="0" y="688969"/>
            <a:ext cx="12191999" cy="523220"/>
          </a:xfrm>
          <a:prstGeom prst="rect">
            <a:avLst/>
          </a:prstGeom>
        </p:spPr>
        <p:txBody>
          <a:bodyPr vert="horz" wrap="square">
            <a:spAutoFit/>
          </a:bodyPr>
          <a:lstStyle/>
          <a:p>
            <a:pPr algn="ctr"/>
            <a:r>
              <a:rPr lang="en-US" altLang="zh-CN" sz="2800" dirty="0" smtClean="0">
                <a:solidFill>
                  <a:schemeClr val="accent1">
                    <a:lumMod val="50000"/>
                  </a:schemeClr>
                </a:solidFill>
                <a:latin typeface="Century Gothic" pitchFamily="34" charset="0"/>
              </a:rPr>
              <a:t>A series success story</a:t>
            </a:r>
            <a:endParaRPr lang="en-US" altLang="zh-CN" sz="2800" dirty="0">
              <a:solidFill>
                <a:schemeClr val="accent1">
                  <a:lumMod val="50000"/>
                </a:schemeClr>
              </a:solidFill>
              <a:latin typeface="Century Gothic" pitchFamily="34" charset="0"/>
            </a:endParaRP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5476" y="1368128"/>
            <a:ext cx="3084228" cy="19432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5476" y="3806587"/>
            <a:ext cx="3084228" cy="21650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4203" y="3780910"/>
            <a:ext cx="3104132" cy="22163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1387" y="3699618"/>
            <a:ext cx="2328606" cy="234002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793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214346" y="3297030"/>
            <a:ext cx="3218126" cy="2472254"/>
            <a:chOff x="3505200" y="2435887"/>
            <a:chExt cx="4495800" cy="3438407"/>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3115891"/>
              <a:ext cx="2758403" cy="2758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435887"/>
              <a:ext cx="2133600" cy="311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Rectangle 5"/>
          <p:cNvSpPr/>
          <p:nvPr/>
        </p:nvSpPr>
        <p:spPr>
          <a:xfrm>
            <a:off x="4831680" y="1605120"/>
            <a:ext cx="6960927" cy="1754326"/>
          </a:xfrm>
          <a:prstGeom prst="rect">
            <a:avLst/>
          </a:prstGeom>
        </p:spPr>
        <p:txBody>
          <a:bodyPr wrap="square">
            <a:spAutoFit/>
          </a:bodyPr>
          <a:lstStyle/>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a:t>
            </a:r>
            <a:r>
              <a:rPr lang="en-US" altLang="zh-CN" b="1" dirty="0" smtClean="0">
                <a:latin typeface="Century Gothic" pitchFamily="34" charset="0"/>
                <a:ea typeface="黑体" pitchFamily="49" charset="-122"/>
              </a:rPr>
              <a:t>pplication Area</a:t>
            </a:r>
            <a:r>
              <a:rPr lang="en-SG" altLang="zh-TW" b="1" dirty="0" smtClean="0">
                <a:latin typeface="Century Gothic" pitchFamily="34" charset="0"/>
              </a:rPr>
              <a:t>: Europe</a:t>
            </a: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a:t>
            </a:r>
            <a:r>
              <a:rPr lang="en-SG" altLang="zh-TW" b="1" dirty="0" smtClean="0">
                <a:latin typeface="Century Gothic" pitchFamily="34" charset="0"/>
              </a:rPr>
              <a:t>:</a:t>
            </a:r>
            <a:r>
              <a:rPr lang="en-SG" altLang="zh-TW" dirty="0" smtClean="0">
                <a:latin typeface="Century Gothic" pitchFamily="34" charset="0"/>
              </a:rPr>
              <a:t> Record the speed, distance and location for Bus</a:t>
            </a:r>
          </a:p>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Product : </a:t>
            </a:r>
            <a:r>
              <a:rPr lang="en-SG" altLang="zh-TW" dirty="0" smtClean="0">
                <a:latin typeface="Century Gothic" pitchFamily="34" charset="0"/>
              </a:rPr>
              <a:t>AHD </a:t>
            </a:r>
            <a:r>
              <a:rPr lang="en-US" altLang="zh-TW" dirty="0" smtClean="0">
                <a:latin typeface="Century Gothic" pitchFamily="34" charset="0"/>
                <a:ea typeface="黑体" pitchFamily="49" charset="-122"/>
              </a:rPr>
              <a:t>series</a:t>
            </a:r>
            <a:endParaRPr lang="en-SG" altLang="zh-TW" dirty="0">
              <a:latin typeface="Century Gothic" pitchFamily="34" charset="0"/>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021" y="1996953"/>
            <a:ext cx="3764478" cy="308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43"/>
          <p:cNvSpPr/>
          <p:nvPr/>
        </p:nvSpPr>
        <p:spPr>
          <a:xfrm>
            <a:off x="0" y="688969"/>
            <a:ext cx="12191999" cy="523220"/>
          </a:xfrm>
          <a:prstGeom prst="rect">
            <a:avLst/>
          </a:prstGeom>
        </p:spPr>
        <p:txBody>
          <a:bodyPr vert="horz" wrap="square">
            <a:spAutoFit/>
          </a:bodyPr>
          <a:lstStyle/>
          <a:p>
            <a:pPr algn="ctr"/>
            <a:r>
              <a:rPr lang="en-US" altLang="zh-CN" sz="2800" dirty="0" smtClean="0">
                <a:solidFill>
                  <a:schemeClr val="accent1">
                    <a:lumMod val="50000"/>
                  </a:schemeClr>
                </a:solidFill>
                <a:latin typeface="Century Gothic" pitchFamily="34" charset="0"/>
              </a:rPr>
              <a:t>AHD series success story</a:t>
            </a:r>
            <a:endParaRPr lang="en-US" altLang="zh-CN" sz="2800" dirty="0">
              <a:solidFill>
                <a:schemeClr val="accent1">
                  <a:lumMod val="50000"/>
                </a:schemeClr>
              </a:solidFill>
              <a:latin typeface="Century Gothic" pitchFamily="34" charset="0"/>
            </a:endParaRPr>
          </a:p>
        </p:txBody>
      </p:sp>
    </p:spTree>
    <p:extLst>
      <p:ext uri="{BB962C8B-B14F-4D97-AF65-F5344CB8AC3E}">
        <p14:creationId xmlns:p14="http://schemas.microsoft.com/office/powerpoint/2010/main" val="388008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60955" y="1768403"/>
            <a:ext cx="3709688" cy="960214"/>
            <a:chOff x="471479" y="1266805"/>
            <a:chExt cx="3165832" cy="791111"/>
          </a:xfrm>
        </p:grpSpPr>
        <p:pic>
          <p:nvPicPr>
            <p:cNvPr id="3" name="图片"/>
            <p:cNvPicPr>
              <a:picLocks noChangeAspect="1"/>
            </p:cNvPicPr>
            <p:nvPr/>
          </p:nvPicPr>
          <p:blipFill>
            <a:blip r:embed="rId2" cstate="print"/>
            <a:stretch>
              <a:fillRect/>
            </a:stretch>
          </p:blipFill>
          <p:spPr>
            <a:xfrm>
              <a:off x="2344148" y="1299676"/>
              <a:ext cx="1293163" cy="758240"/>
            </a:xfrm>
            <a:prstGeom prst="rect">
              <a:avLst/>
            </a:prstGeom>
            <a:noFill/>
            <a:ln w="9525" cap="flat" cmpd="sng">
              <a:noFill/>
              <a:prstDash val="solid"/>
              <a:miter/>
            </a:ln>
          </p:spPr>
        </p:pic>
        <p:grpSp>
          <p:nvGrpSpPr>
            <p:cNvPr id="4" name="Group 3"/>
            <p:cNvGrpSpPr/>
            <p:nvPr/>
          </p:nvGrpSpPr>
          <p:grpSpPr>
            <a:xfrm>
              <a:off x="471479" y="1266805"/>
              <a:ext cx="2011161" cy="791111"/>
              <a:chOff x="471479" y="1266805"/>
              <a:chExt cx="2011161" cy="791111"/>
            </a:xfrm>
          </p:grpSpPr>
          <p:pic>
            <p:nvPicPr>
              <p:cNvPr id="5" name="图片"/>
              <p:cNvPicPr>
                <a:picLocks noChangeAspect="1"/>
              </p:cNvPicPr>
              <p:nvPr/>
            </p:nvPicPr>
            <p:blipFill>
              <a:blip r:embed="rId3" cstate="print"/>
              <a:stretch>
                <a:fillRect/>
              </a:stretch>
            </p:blipFill>
            <p:spPr>
              <a:xfrm>
                <a:off x="471479" y="1266805"/>
                <a:ext cx="1006891" cy="743285"/>
              </a:xfrm>
              <a:prstGeom prst="rect">
                <a:avLst/>
              </a:prstGeom>
              <a:noFill/>
              <a:ln w="9525" cap="flat" cmpd="sng">
                <a:noFill/>
                <a:prstDash val="solid"/>
                <a:miter/>
              </a:ln>
            </p:spPr>
          </p:pic>
          <p:pic>
            <p:nvPicPr>
              <p:cNvPr id="6" name="图片"/>
              <p:cNvPicPr>
                <a:picLocks noChangeAspect="1"/>
              </p:cNvPicPr>
              <p:nvPr/>
            </p:nvPicPr>
            <p:blipFill>
              <a:blip r:embed="rId4" cstate="print"/>
              <a:stretch>
                <a:fillRect/>
              </a:stretch>
            </p:blipFill>
            <p:spPr>
              <a:xfrm>
                <a:off x="1524000" y="1266805"/>
                <a:ext cx="958640" cy="791111"/>
              </a:xfrm>
              <a:prstGeom prst="rect">
                <a:avLst/>
              </a:prstGeom>
              <a:noFill/>
              <a:ln w="9525" cap="flat" cmpd="sng">
                <a:noFill/>
                <a:prstDash val="solid"/>
                <a:miter/>
              </a:ln>
            </p:spPr>
          </p:pic>
        </p:grpSp>
      </p:grpSp>
      <p:grpSp>
        <p:nvGrpSpPr>
          <p:cNvPr id="7" name="Group 6"/>
          <p:cNvGrpSpPr/>
          <p:nvPr/>
        </p:nvGrpSpPr>
        <p:grpSpPr>
          <a:xfrm>
            <a:off x="1464901" y="3326048"/>
            <a:ext cx="8912476" cy="2691987"/>
            <a:chOff x="228600" y="1400709"/>
            <a:chExt cx="5405302" cy="1595263"/>
          </a:xfrm>
        </p:grpSpPr>
        <p:pic>
          <p:nvPicPr>
            <p:cNvPr id="8" name="图片"/>
            <p:cNvPicPr>
              <a:picLocks noChangeAspect="1"/>
            </p:cNvPicPr>
            <p:nvPr/>
          </p:nvPicPr>
          <p:blipFill>
            <a:blip r:embed="rId5" cstate="print"/>
            <a:stretch>
              <a:fillRect/>
            </a:stretch>
          </p:blipFill>
          <p:spPr>
            <a:xfrm>
              <a:off x="228600" y="1400711"/>
              <a:ext cx="2515982" cy="1595261"/>
            </a:xfrm>
            <a:prstGeom prst="rect">
              <a:avLst/>
            </a:prstGeom>
            <a:noFill/>
            <a:ln w="9525" cap="flat" cmpd="sng">
              <a:noFill/>
              <a:prstDash val="solid"/>
              <a:miter/>
            </a:ln>
          </p:spPr>
        </p:pic>
        <p:pic>
          <p:nvPicPr>
            <p:cNvPr id="9" name="图片"/>
            <p:cNvPicPr>
              <a:picLocks noChangeAspect="1"/>
            </p:cNvPicPr>
            <p:nvPr/>
          </p:nvPicPr>
          <p:blipFill>
            <a:blip r:embed="rId6" cstate="print"/>
            <a:stretch>
              <a:fillRect/>
            </a:stretch>
          </p:blipFill>
          <p:spPr>
            <a:xfrm>
              <a:off x="3443523" y="1400709"/>
              <a:ext cx="2190379" cy="1595261"/>
            </a:xfrm>
            <a:prstGeom prst="rect">
              <a:avLst/>
            </a:prstGeom>
            <a:noFill/>
            <a:ln w="9525" cap="flat" cmpd="sng">
              <a:noFill/>
              <a:prstDash val="solid"/>
              <a:miter/>
            </a:ln>
          </p:spPr>
        </p:pic>
      </p:grpSp>
      <p:sp>
        <p:nvSpPr>
          <p:cNvPr id="11" name="Rectangle 10"/>
          <p:cNvSpPr/>
          <p:nvPr/>
        </p:nvSpPr>
        <p:spPr>
          <a:xfrm>
            <a:off x="6814694" y="1310352"/>
            <a:ext cx="5509233" cy="1754326"/>
          </a:xfrm>
          <a:prstGeom prst="rect">
            <a:avLst/>
          </a:prstGeom>
        </p:spPr>
        <p:txBody>
          <a:bodyPr wrap="square">
            <a:spAutoFit/>
          </a:bodyPr>
          <a:lstStyle/>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Country </a:t>
            </a:r>
            <a:r>
              <a:rPr lang="en-SG" altLang="zh-TW" b="1" dirty="0" smtClean="0">
                <a:latin typeface="Century Gothic" pitchFamily="34" charset="0"/>
              </a:rPr>
              <a:t>: </a:t>
            </a:r>
            <a:r>
              <a:rPr lang="en-US" altLang="zh-TW" dirty="0" smtClean="0">
                <a:latin typeface="Century Gothic" pitchFamily="34" charset="0"/>
                <a:ea typeface="黑体" pitchFamily="49" charset="-122"/>
              </a:rPr>
              <a:t>China</a:t>
            </a:r>
            <a:endParaRPr lang="en-SG" altLang="zh-TW" dirty="0">
              <a:latin typeface="Century Gothic"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a:t>
            </a:r>
            <a:r>
              <a:rPr lang="en-SG" altLang="zh-TW" b="1" dirty="0" smtClean="0">
                <a:latin typeface="Century Gothic" pitchFamily="34" charset="0"/>
              </a:rPr>
              <a:t>:</a:t>
            </a:r>
            <a:r>
              <a:rPr lang="en-SG" altLang="zh-TW" dirty="0" smtClean="0">
                <a:latin typeface="Century Gothic" pitchFamily="34" charset="0"/>
              </a:rPr>
              <a:t> </a:t>
            </a:r>
            <a:r>
              <a:rPr lang="en-US" altLang="zh-TW" dirty="0">
                <a:latin typeface="Century Gothic" pitchFamily="34" charset="0"/>
              </a:rPr>
              <a:t>New energy vehicle high voltage control box</a:t>
            </a:r>
            <a:endParaRPr lang="en-SG" altLang="zh-TW" dirty="0" smtClean="0">
              <a:latin typeface="Century Gothic" pitchFamily="34" charset="0"/>
            </a:endParaRPr>
          </a:p>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Product: </a:t>
            </a:r>
            <a:r>
              <a:rPr lang="en-US" altLang="zh-TW" dirty="0" smtClean="0">
                <a:latin typeface="Century Gothic" pitchFamily="34" charset="0"/>
              </a:rPr>
              <a:t>AT</a:t>
            </a:r>
            <a:r>
              <a:rPr lang="zh-CN" altLang="en-US" dirty="0">
                <a:latin typeface="Century Gothic" pitchFamily="34" charset="0"/>
                <a:ea typeface="黑体" pitchFamily="49" charset="-122"/>
              </a:rPr>
              <a:t> </a:t>
            </a:r>
            <a:r>
              <a:rPr lang="en-US" altLang="zh-CN" dirty="0" smtClean="0">
                <a:latin typeface="Century Gothic" pitchFamily="34" charset="0"/>
                <a:ea typeface="黑体" pitchFamily="49" charset="-122"/>
              </a:rPr>
              <a:t>panel</a:t>
            </a:r>
            <a:r>
              <a:rPr lang="zh-CN" altLang="en-US" dirty="0" smtClean="0">
                <a:latin typeface="Century Gothic" pitchFamily="34" charset="0"/>
                <a:ea typeface="黑体" pitchFamily="49" charset="-122"/>
              </a:rPr>
              <a:t> </a:t>
            </a:r>
            <a:r>
              <a:rPr lang="en-US" altLang="zh-CN" dirty="0" smtClean="0">
                <a:latin typeface="Century Gothic" pitchFamily="34" charset="0"/>
                <a:ea typeface="黑体" pitchFamily="49" charset="-122"/>
              </a:rPr>
              <a:t>&amp; RT series</a:t>
            </a:r>
            <a:endParaRPr lang="en-SG" altLang="zh-TW" dirty="0">
              <a:latin typeface="Century Gothic" pitchFamily="34" charset="0"/>
            </a:endParaRPr>
          </a:p>
        </p:txBody>
      </p:sp>
      <p:sp>
        <p:nvSpPr>
          <p:cNvPr id="13" name="Rectangle 43"/>
          <p:cNvSpPr/>
          <p:nvPr/>
        </p:nvSpPr>
        <p:spPr>
          <a:xfrm>
            <a:off x="0" y="625171"/>
            <a:ext cx="12191999" cy="523220"/>
          </a:xfrm>
          <a:prstGeom prst="rect">
            <a:avLst/>
          </a:prstGeom>
        </p:spPr>
        <p:txBody>
          <a:bodyPr vert="horz" wrap="square">
            <a:spAutoFit/>
          </a:bodyPr>
          <a:lstStyle/>
          <a:p>
            <a:pPr algn="ctr"/>
            <a:r>
              <a:rPr lang="en-US" altLang="zh-CN" sz="2800" dirty="0" smtClean="0">
                <a:solidFill>
                  <a:schemeClr val="accent1">
                    <a:lumMod val="50000"/>
                  </a:schemeClr>
                </a:solidFill>
                <a:latin typeface="Century Gothic" pitchFamily="34" charset="0"/>
              </a:rPr>
              <a:t>A series success story</a:t>
            </a:r>
            <a:endParaRPr lang="en-US" altLang="zh-CN" sz="2800" dirty="0">
              <a:solidFill>
                <a:schemeClr val="accent1">
                  <a:lumMod val="50000"/>
                </a:schemeClr>
              </a:solidFill>
              <a:latin typeface="Century Gothic" pitchFamily="34" charset="0"/>
            </a:endParaRPr>
          </a:p>
        </p:txBody>
      </p:sp>
    </p:spTree>
    <p:extLst>
      <p:ext uri="{BB962C8B-B14F-4D97-AF65-F5344CB8AC3E}">
        <p14:creationId xmlns:p14="http://schemas.microsoft.com/office/powerpoint/2010/main" val="3979099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3"/>
          <p:cNvSpPr/>
          <p:nvPr/>
        </p:nvSpPr>
        <p:spPr>
          <a:xfrm>
            <a:off x="0" y="688969"/>
            <a:ext cx="12191999" cy="523220"/>
          </a:xfrm>
          <a:prstGeom prst="rect">
            <a:avLst/>
          </a:prstGeom>
        </p:spPr>
        <p:txBody>
          <a:bodyPr vert="horz" wrap="square">
            <a:spAutoFit/>
          </a:bodyPr>
          <a:lstStyle/>
          <a:p>
            <a:pPr algn="ctr"/>
            <a:r>
              <a:rPr lang="en-US" altLang="zh-CN" sz="2800" dirty="0" smtClean="0">
                <a:solidFill>
                  <a:schemeClr val="accent1">
                    <a:lumMod val="50000"/>
                  </a:schemeClr>
                </a:solidFill>
                <a:latin typeface="Century Gothic" pitchFamily="34" charset="0"/>
              </a:rPr>
              <a:t>A series success story</a:t>
            </a:r>
            <a:endParaRPr lang="en-US" altLang="zh-CN" sz="2800" dirty="0">
              <a:solidFill>
                <a:schemeClr val="accent1">
                  <a:lumMod val="50000"/>
                </a:schemeClr>
              </a:solidFill>
              <a:latin typeface="Century Gothic" pitchFamily="34" charset="0"/>
            </a:endParaRP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44089"/>
            <a:ext cx="7605206" cy="3906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0"/>
          <p:cNvSpPr/>
          <p:nvPr/>
        </p:nvSpPr>
        <p:spPr>
          <a:xfrm>
            <a:off x="6814694" y="1310352"/>
            <a:ext cx="5509233" cy="1338828"/>
          </a:xfrm>
          <a:prstGeom prst="rect">
            <a:avLst/>
          </a:prstGeom>
        </p:spPr>
        <p:txBody>
          <a:bodyPr wrap="square">
            <a:spAutoFit/>
          </a:bodyPr>
          <a:lstStyle/>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Country </a:t>
            </a:r>
            <a:r>
              <a:rPr lang="en-SG" altLang="zh-TW" b="1" dirty="0" smtClean="0">
                <a:latin typeface="Century Gothic" pitchFamily="34" charset="0"/>
              </a:rPr>
              <a:t>: </a:t>
            </a:r>
            <a:r>
              <a:rPr lang="en-US" altLang="zh-TW" dirty="0" smtClean="0">
                <a:latin typeface="Century Gothic" pitchFamily="34" charset="0"/>
                <a:ea typeface="黑体" pitchFamily="49" charset="-122"/>
              </a:rPr>
              <a:t>USA</a:t>
            </a:r>
            <a:endParaRPr lang="en-SG" altLang="zh-TW" dirty="0">
              <a:latin typeface="Century Gothic"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a:t>
            </a:r>
            <a:r>
              <a:rPr lang="en-SG" altLang="zh-TW" b="1" dirty="0" smtClean="0">
                <a:latin typeface="Century Gothic" pitchFamily="34" charset="0"/>
              </a:rPr>
              <a:t>:</a:t>
            </a:r>
            <a:r>
              <a:rPr lang="en-SG" altLang="zh-TW" dirty="0" smtClean="0">
                <a:latin typeface="Century Gothic" pitchFamily="34" charset="0"/>
              </a:rPr>
              <a:t> </a:t>
            </a:r>
            <a:r>
              <a:rPr lang="en-US" altLang="zh-TW" dirty="0" smtClean="0">
                <a:latin typeface="Century Gothic" pitchFamily="34" charset="0"/>
              </a:rPr>
              <a:t>BMS </a:t>
            </a:r>
            <a:r>
              <a:rPr lang="en-US" altLang="zh-CN" dirty="0" smtClean="0">
                <a:latin typeface="Century Gothic" pitchFamily="34" charset="0"/>
              </a:rPr>
              <a:t>for Marine equipment</a:t>
            </a:r>
            <a:endParaRPr lang="en-SG" altLang="zh-TW" dirty="0" smtClean="0">
              <a:latin typeface="Century Gothic" pitchFamily="34" charset="0"/>
            </a:endParaRPr>
          </a:p>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Product: </a:t>
            </a:r>
            <a:r>
              <a:rPr lang="en-US" altLang="zh-TW" dirty="0" smtClean="0">
                <a:latin typeface="Century Gothic" pitchFamily="34" charset="0"/>
              </a:rPr>
              <a:t>AT</a:t>
            </a:r>
            <a:r>
              <a:rPr lang="en-US" altLang="zh-TW" dirty="0" smtClean="0">
                <a:latin typeface="Century Gothic" pitchFamily="34" charset="0"/>
                <a:ea typeface="黑体" pitchFamily="49" charset="-122"/>
              </a:rPr>
              <a:t>V 18PIN</a:t>
            </a:r>
            <a:endParaRPr lang="en-SG" altLang="zh-TW" dirty="0">
              <a:latin typeface="Century Gothic" pitchFamily="34" charset="0"/>
            </a:endParaRP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4590" y="4213721"/>
            <a:ext cx="1800737" cy="1372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09192" y="4237612"/>
            <a:ext cx="1356604" cy="1324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79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3"/>
          <p:cNvSpPr/>
          <p:nvPr/>
        </p:nvSpPr>
        <p:spPr>
          <a:xfrm>
            <a:off x="0" y="688969"/>
            <a:ext cx="12191999" cy="523220"/>
          </a:xfrm>
          <a:prstGeom prst="rect">
            <a:avLst/>
          </a:prstGeom>
        </p:spPr>
        <p:txBody>
          <a:bodyPr vert="horz" wrap="square">
            <a:spAutoFit/>
          </a:bodyPr>
          <a:lstStyle/>
          <a:p>
            <a:pPr algn="ctr"/>
            <a:r>
              <a:rPr lang="en-US" altLang="zh-CN" sz="2800" dirty="0" smtClean="0">
                <a:solidFill>
                  <a:schemeClr val="accent1">
                    <a:lumMod val="50000"/>
                  </a:schemeClr>
                </a:solidFill>
                <a:latin typeface="Century Gothic" pitchFamily="34" charset="0"/>
              </a:rPr>
              <a:t>A series success story</a:t>
            </a:r>
            <a:endParaRPr lang="en-US" altLang="zh-CN" sz="2800" dirty="0">
              <a:solidFill>
                <a:schemeClr val="accent1">
                  <a:lumMod val="50000"/>
                </a:schemeClr>
              </a:solidFill>
              <a:latin typeface="Century Gothic" pitchFamily="34" charset="0"/>
            </a:endParaRPr>
          </a:p>
        </p:txBody>
      </p:sp>
      <p:sp>
        <p:nvSpPr>
          <p:cNvPr id="14" name="Rectangle 10"/>
          <p:cNvSpPr/>
          <p:nvPr/>
        </p:nvSpPr>
        <p:spPr>
          <a:xfrm>
            <a:off x="6625502" y="1310352"/>
            <a:ext cx="5509233" cy="1754326"/>
          </a:xfrm>
          <a:prstGeom prst="rect">
            <a:avLst/>
          </a:prstGeom>
        </p:spPr>
        <p:txBody>
          <a:bodyPr wrap="square">
            <a:spAutoFit/>
          </a:bodyPr>
          <a:lstStyle/>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Country </a:t>
            </a:r>
            <a:r>
              <a:rPr lang="en-SG" altLang="zh-TW" b="1" dirty="0" smtClean="0">
                <a:latin typeface="Century Gothic" pitchFamily="34" charset="0"/>
              </a:rPr>
              <a:t>: </a:t>
            </a:r>
            <a:r>
              <a:rPr lang="en-US" altLang="zh-TW" dirty="0" smtClean="0">
                <a:latin typeface="Century Gothic" pitchFamily="34" charset="0"/>
                <a:ea typeface="黑体" pitchFamily="49" charset="-122"/>
              </a:rPr>
              <a:t>C</a:t>
            </a:r>
            <a:r>
              <a:rPr lang="en-US" altLang="zh-CN" dirty="0" smtClean="0">
                <a:latin typeface="Century Gothic" pitchFamily="34" charset="0"/>
                <a:ea typeface="黑体" pitchFamily="49" charset="-122"/>
              </a:rPr>
              <a:t>hina</a:t>
            </a:r>
            <a:endParaRPr lang="en-SG" altLang="zh-TW" dirty="0">
              <a:latin typeface="Century Gothic"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a:t>
            </a:r>
            <a:r>
              <a:rPr lang="en-SG" altLang="zh-TW" b="1" dirty="0" smtClean="0">
                <a:latin typeface="Century Gothic" pitchFamily="34" charset="0"/>
              </a:rPr>
              <a:t>:</a:t>
            </a:r>
            <a:r>
              <a:rPr lang="en-SG" altLang="zh-TW" dirty="0" smtClean="0">
                <a:latin typeface="Century Gothic" pitchFamily="34" charset="0"/>
              </a:rPr>
              <a:t> Cotton Pic</a:t>
            </a:r>
            <a:r>
              <a:rPr lang="en-US" altLang="zh-CN" dirty="0" err="1" smtClean="0">
                <a:latin typeface="Century Gothic" pitchFamily="34" charset="0"/>
              </a:rPr>
              <a:t>ker</a:t>
            </a:r>
            <a:r>
              <a:rPr lang="en-US" altLang="zh-CN" dirty="0" smtClean="0">
                <a:latin typeface="Century Gothic" pitchFamily="34" charset="0"/>
              </a:rPr>
              <a:t> transmission wire harness</a:t>
            </a:r>
            <a:endParaRPr lang="en-SG" altLang="zh-TW" dirty="0" smtClean="0">
              <a:latin typeface="Century Gothic" pitchFamily="34" charset="0"/>
            </a:endParaRPr>
          </a:p>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Product: </a:t>
            </a:r>
            <a:r>
              <a:rPr lang="en-US" altLang="zh-TW" dirty="0">
                <a:latin typeface="Century Gothic" pitchFamily="34" charset="0"/>
              </a:rPr>
              <a:t>AT </a:t>
            </a:r>
            <a:r>
              <a:rPr lang="en-US" altLang="zh-TW" dirty="0" smtClean="0">
                <a:latin typeface="Century Gothic" pitchFamily="34" charset="0"/>
              </a:rPr>
              <a:t>LED  </a:t>
            </a:r>
            <a:r>
              <a:rPr lang="en-US" altLang="zh-TW" dirty="0">
                <a:latin typeface="Century Gothic" pitchFamily="34" charset="0"/>
              </a:rPr>
              <a:t>2PIN</a:t>
            </a:r>
            <a:endParaRPr lang="en-SG" altLang="zh-TW" dirty="0">
              <a:latin typeface="Century Gothic" pitchFamily="34" charset="0"/>
            </a:endParaRP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050" y="1433039"/>
            <a:ext cx="2188684" cy="139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3238" y="1582452"/>
            <a:ext cx="2138362" cy="1323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676" y="3427664"/>
            <a:ext cx="1868612" cy="2663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6450" y="3427664"/>
            <a:ext cx="5098322" cy="2663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5735" y="3427664"/>
            <a:ext cx="3587906" cy="2690930"/>
          </a:xfrm>
          <a:prstGeom prst="rect">
            <a:avLst/>
          </a:prstGeom>
        </p:spPr>
      </p:pic>
    </p:spTree>
    <p:extLst>
      <p:ext uri="{BB962C8B-B14F-4D97-AF65-F5344CB8AC3E}">
        <p14:creationId xmlns:p14="http://schemas.microsoft.com/office/powerpoint/2010/main" val="19980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123315" y="1320224"/>
            <a:ext cx="10323427" cy="966399"/>
          </a:xfrm>
          <a:noFill/>
          <a:ln>
            <a:solidFill>
              <a:schemeClr val="tx1"/>
            </a:solidFill>
            <a:prstDash val="dash"/>
          </a:ln>
        </p:spPr>
        <p:txBody>
          <a:bodyPr>
            <a:noAutofit/>
          </a:bodyPr>
          <a:lstStyle/>
          <a:p>
            <a:pPr marL="0" indent="0">
              <a:lnSpc>
                <a:spcPct val="150000"/>
              </a:lnSpc>
              <a:spcBef>
                <a:spcPts val="0"/>
              </a:spcBef>
              <a:buNone/>
            </a:pPr>
            <a:r>
              <a:rPr lang="en-US" altLang="zh-CN" sz="1400" i="1" dirty="0"/>
              <a:t>The M Series™ </a:t>
            </a:r>
            <a:r>
              <a:rPr lang="en-US" altLang="zh-CN" sz="1400" i="1" dirty="0" err="1"/>
              <a:t>MotionGrade</a:t>
            </a:r>
            <a:r>
              <a:rPr lang="en-US" altLang="zh-CN" sz="1400" i="1" dirty="0"/>
              <a:t>™ DIN Style Connectors are ideally suited for advanced servo drive encoder feedback applications, packaging, robotic, printing, machine tool, medical and automation environments where control signal transmission or power are required in a robust and compact delivery system.</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6493" y="3482970"/>
            <a:ext cx="2606816" cy="2085453"/>
          </a:xfrm>
          <a:prstGeom prst="rect">
            <a:avLst/>
          </a:prstGeom>
          <a:ln>
            <a:solidFill>
              <a:schemeClr val="tx1"/>
            </a:solidFill>
          </a:ln>
        </p:spPr>
      </p:pic>
      <p:sp>
        <p:nvSpPr>
          <p:cNvPr id="6" name="Title Placeholder 1"/>
          <p:cNvSpPr txBox="1">
            <a:spLocks/>
          </p:cNvSpPr>
          <p:nvPr/>
        </p:nvSpPr>
        <p:spPr>
          <a:xfrm>
            <a:off x="1156493" y="723989"/>
            <a:ext cx="9709430" cy="364637"/>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smtClean="0">
                <a:solidFill>
                  <a:schemeClr val="accent1">
                    <a:lumMod val="50000"/>
                  </a:schemeClr>
                </a:solidFill>
              </a:rPr>
              <a:t>Servo control connectors - Motion</a:t>
            </a:r>
            <a:r>
              <a:rPr lang="zh-CN" altLang="en-US" sz="2800" b="0" dirty="0" smtClean="0">
                <a:solidFill>
                  <a:schemeClr val="accent1">
                    <a:lumMod val="50000"/>
                  </a:schemeClr>
                </a:solidFill>
              </a:rPr>
              <a:t> </a:t>
            </a:r>
            <a:r>
              <a:rPr lang="en-US" altLang="zh-CN" sz="2800" b="0" dirty="0" smtClean="0">
                <a:solidFill>
                  <a:schemeClr val="accent1">
                    <a:lumMod val="50000"/>
                  </a:schemeClr>
                </a:solidFill>
              </a:rPr>
              <a:t>series </a:t>
            </a:r>
            <a:endParaRPr lang="en-US" sz="2800" b="0" dirty="0">
              <a:solidFill>
                <a:schemeClr val="accent1">
                  <a:lumMod val="50000"/>
                </a:schemeClr>
              </a:solidFill>
            </a:endParaRPr>
          </a:p>
        </p:txBody>
      </p:sp>
      <p:sp>
        <p:nvSpPr>
          <p:cNvPr id="2" name="TextBox 1"/>
          <p:cNvSpPr txBox="1"/>
          <p:nvPr/>
        </p:nvSpPr>
        <p:spPr>
          <a:xfrm>
            <a:off x="4301547" y="2286623"/>
            <a:ext cx="7515225" cy="4154984"/>
          </a:xfrm>
          <a:prstGeom prst="rect">
            <a:avLst/>
          </a:prstGeom>
          <a:noFill/>
        </p:spPr>
        <p:txBody>
          <a:bodyPr wrap="square" rtlCol="0">
            <a:spAutoFit/>
          </a:bodyPr>
          <a:lstStyle/>
          <a:p>
            <a:endParaRPr lang="en-US" altLang="zh-CN" sz="1600" b="1" u="sng" dirty="0">
              <a:latin typeface="Century Gothic" pitchFamily="34" charset="0"/>
              <a:hlinkClick r:id="rId3"/>
            </a:endParaRPr>
          </a:p>
          <a:p>
            <a:r>
              <a:rPr lang="en-US" altLang="zh-CN" sz="2000" u="sng" dirty="0" smtClean="0">
                <a:latin typeface="Century Gothic" pitchFamily="34" charset="0"/>
                <a:hlinkClick r:id="rId3"/>
              </a:rPr>
              <a:t>The first generation M23 threaded connectors</a:t>
            </a:r>
            <a:endParaRPr lang="en-US" altLang="zh-CN" sz="2000" u="sng" dirty="0">
              <a:latin typeface="Century Gothic" pitchFamily="34" charset="0"/>
            </a:endParaRPr>
          </a:p>
          <a:p>
            <a:pPr marL="285750" indent="-285750">
              <a:lnSpc>
                <a:spcPct val="150000"/>
              </a:lnSpc>
              <a:buFont typeface="Arial" pitchFamily="34" charset="0"/>
              <a:buChar char="•"/>
            </a:pPr>
            <a:r>
              <a:rPr lang="en-US" altLang="zh-CN" sz="1400" dirty="0" smtClean="0">
                <a:latin typeface="Century Gothic" pitchFamily="34" charset="0"/>
              </a:rPr>
              <a:t>6</a:t>
            </a:r>
            <a:r>
              <a:rPr lang="en-US" altLang="zh-CN" sz="1400" dirty="0">
                <a:latin typeface="Century Gothic" pitchFamily="34" charset="0"/>
              </a:rPr>
              <a:t>, 8, 9, 12, 16, 17 and 19 positions </a:t>
            </a:r>
            <a:r>
              <a:rPr lang="en-US" altLang="zh-CN" sz="1400" dirty="0" smtClean="0">
                <a:latin typeface="Century Gothic" pitchFamily="34" charset="0"/>
              </a:rPr>
              <a:t>available</a:t>
            </a:r>
          </a:p>
          <a:p>
            <a:pPr marL="285750" indent="-285750">
              <a:lnSpc>
                <a:spcPct val="150000"/>
              </a:lnSpc>
              <a:buFont typeface="Arial" pitchFamily="34" charset="0"/>
              <a:buChar char="•"/>
            </a:pPr>
            <a:r>
              <a:rPr lang="en-US" altLang="zh-CN" sz="1400" dirty="0">
                <a:latin typeface="Century Gothic" pitchFamily="34" charset="0"/>
              </a:rPr>
              <a:t>10A Max Current; 160V (12 </a:t>
            </a:r>
            <a:r>
              <a:rPr lang="en-US" altLang="zh-CN" sz="1400" dirty="0" err="1">
                <a:latin typeface="Century Gothic" pitchFamily="34" charset="0"/>
              </a:rPr>
              <a:t>pos</a:t>
            </a:r>
            <a:r>
              <a:rPr lang="en-US" altLang="zh-CN" sz="1400" dirty="0">
                <a:latin typeface="Century Gothic" pitchFamily="34" charset="0"/>
              </a:rPr>
              <a:t>), 125V (16-17 </a:t>
            </a:r>
            <a:r>
              <a:rPr lang="en-US" altLang="zh-CN" sz="1400" dirty="0" err="1">
                <a:latin typeface="Century Gothic" pitchFamily="34" charset="0"/>
              </a:rPr>
              <a:t>pos</a:t>
            </a:r>
            <a:r>
              <a:rPr lang="en-US" altLang="zh-CN" sz="1400" dirty="0">
                <a:latin typeface="Century Gothic" pitchFamily="34" charset="0"/>
              </a:rPr>
              <a:t>); 18-26AWG (12-17 </a:t>
            </a:r>
            <a:r>
              <a:rPr lang="en-US" altLang="zh-CN" sz="1400" dirty="0" err="1">
                <a:latin typeface="Century Gothic" pitchFamily="34" charset="0"/>
              </a:rPr>
              <a:t>pos</a:t>
            </a:r>
            <a:r>
              <a:rPr lang="en-US" altLang="zh-CN" sz="1400" dirty="0">
                <a:latin typeface="Century Gothic" pitchFamily="34" charset="0"/>
              </a:rPr>
              <a:t>)</a:t>
            </a:r>
          </a:p>
          <a:p>
            <a:pPr marL="285750" indent="-285750">
              <a:lnSpc>
                <a:spcPct val="150000"/>
              </a:lnSpc>
              <a:buFont typeface="Arial" pitchFamily="34" charset="0"/>
              <a:buChar char="•"/>
            </a:pPr>
            <a:r>
              <a:rPr lang="en-US" altLang="zh-CN" sz="1400" dirty="0" smtClean="0">
                <a:latin typeface="Century Gothic" pitchFamily="34" charset="0"/>
              </a:rPr>
              <a:t>30A </a:t>
            </a:r>
            <a:r>
              <a:rPr lang="en-US" altLang="zh-CN" sz="1400" dirty="0">
                <a:latin typeface="Century Gothic" pitchFamily="34" charset="0"/>
              </a:rPr>
              <a:t>Max Current; 630V Max Voltage; 14-16AWG (6-9 </a:t>
            </a:r>
            <a:r>
              <a:rPr lang="en-US" altLang="zh-CN" sz="1400" dirty="0" err="1">
                <a:latin typeface="Century Gothic" pitchFamily="34" charset="0"/>
              </a:rPr>
              <a:t>pos</a:t>
            </a:r>
            <a:r>
              <a:rPr lang="en-US" altLang="zh-CN" sz="1400" dirty="0">
                <a:latin typeface="Century Gothic" pitchFamily="34" charset="0"/>
              </a:rPr>
              <a:t>)</a:t>
            </a:r>
          </a:p>
          <a:p>
            <a:pPr marL="285750" indent="-285750">
              <a:lnSpc>
                <a:spcPct val="150000"/>
              </a:lnSpc>
              <a:buFont typeface="Arial" pitchFamily="34" charset="0"/>
              <a:buChar char="•"/>
            </a:pPr>
            <a:r>
              <a:rPr lang="en-US" altLang="zh-CN" sz="1400" dirty="0" smtClean="0">
                <a:latin typeface="Century Gothic" pitchFamily="34" charset="0"/>
              </a:rPr>
              <a:t> </a:t>
            </a:r>
            <a:r>
              <a:rPr lang="en-US" altLang="zh-CN" sz="1400" b="1" dirty="0">
                <a:latin typeface="Century Gothic" pitchFamily="34" charset="0"/>
              </a:rPr>
              <a:t>Standard Design: Fixed rear insertion design</a:t>
            </a:r>
          </a:p>
          <a:p>
            <a:pPr marL="285750" indent="-285750">
              <a:lnSpc>
                <a:spcPct val="150000"/>
              </a:lnSpc>
              <a:buFont typeface="Arial" pitchFamily="34" charset="0"/>
              <a:buChar char="•"/>
            </a:pPr>
            <a:r>
              <a:rPr lang="en-US" altLang="zh-CN" sz="1400" b="1" dirty="0">
                <a:latin typeface="Century Gothic" pitchFamily="34" charset="0"/>
              </a:rPr>
              <a:t>Standard Design: Back cap removal </a:t>
            </a:r>
          </a:p>
          <a:p>
            <a:pPr marL="285750" indent="-285750">
              <a:lnSpc>
                <a:spcPct val="150000"/>
              </a:lnSpc>
              <a:buFont typeface="Arial" pitchFamily="34" charset="0"/>
              <a:buChar char="•"/>
            </a:pPr>
            <a:r>
              <a:rPr lang="en-US" altLang="zh-CN" sz="1400" b="1" dirty="0">
                <a:latin typeface="Century Gothic" pitchFamily="34" charset="0"/>
              </a:rPr>
              <a:t>Standard Design: Installation occurs from the bottom of base through the back of the shell. </a:t>
            </a:r>
          </a:p>
          <a:p>
            <a:pPr marL="285750" indent="-285750">
              <a:lnSpc>
                <a:spcPct val="150000"/>
              </a:lnSpc>
              <a:buFont typeface="Arial" pitchFamily="34" charset="0"/>
              <a:buChar char="•"/>
            </a:pPr>
            <a:r>
              <a:rPr lang="en-US" altLang="zh-CN" sz="1400" b="1" dirty="0">
                <a:latin typeface="Century Gothic" pitchFamily="34" charset="0"/>
              </a:rPr>
              <a:t>Standard Design: Traditional connector assembly </a:t>
            </a:r>
          </a:p>
          <a:p>
            <a:pPr marL="285750" indent="-285750">
              <a:lnSpc>
                <a:spcPct val="150000"/>
              </a:lnSpc>
              <a:buFont typeface="Arial" pitchFamily="34" charset="0"/>
              <a:buChar char="•"/>
            </a:pPr>
            <a:r>
              <a:rPr lang="en-US" altLang="zh-CN" sz="1400" b="1" dirty="0">
                <a:latin typeface="Century Gothic" pitchFamily="34" charset="0"/>
              </a:rPr>
              <a:t>Standard Design: Extraction tools required</a:t>
            </a:r>
          </a:p>
          <a:p>
            <a:pPr marL="285750" indent="-285750">
              <a:lnSpc>
                <a:spcPct val="150000"/>
              </a:lnSpc>
              <a:spcBef>
                <a:spcPts val="0"/>
              </a:spcBef>
              <a:buFont typeface="Arial" pitchFamily="34" charset="0"/>
              <a:buChar char="•"/>
            </a:pPr>
            <a:r>
              <a:rPr lang="en-US" altLang="zh-CN" sz="1400" dirty="0" smtClean="0">
                <a:latin typeface="Century Gothic" pitchFamily="34" charset="0"/>
              </a:rPr>
              <a:t>UL1977. ROHS Compliant</a:t>
            </a:r>
            <a:endParaRPr lang="en-US" altLang="zh-CN" sz="1400" b="1" u="sng" dirty="0">
              <a:latin typeface="Century Gothic" pitchFamily="34" charset="0"/>
            </a:endParaRPr>
          </a:p>
          <a:p>
            <a:endParaRPr lang="zh-CN" altLang="en-US" dirty="0">
              <a:latin typeface="Century Gothic" pitchFamily="34" charset="0"/>
            </a:endParaRPr>
          </a:p>
        </p:txBody>
      </p:sp>
    </p:spTree>
    <p:extLst>
      <p:ext uri="{BB962C8B-B14F-4D97-AF65-F5344CB8AC3E}">
        <p14:creationId xmlns:p14="http://schemas.microsoft.com/office/powerpoint/2010/main" val="3663403710"/>
      </p:ext>
    </p:extLst>
  </p:cSld>
  <p:clrMapOvr>
    <a:masterClrMapping/>
  </p:clrMapOvr>
  <p:transition spd="slow">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285622" y="1597127"/>
            <a:ext cx="7906378" cy="4456113"/>
          </a:xfrm>
        </p:spPr>
        <p:txBody>
          <a:bodyPr wrap="square" tIns="91440">
            <a:noAutofit/>
          </a:bodyPr>
          <a:lstStyle/>
          <a:p>
            <a:pPr marL="0" indent="0">
              <a:lnSpc>
                <a:spcPct val="100000"/>
              </a:lnSpc>
              <a:spcBef>
                <a:spcPts val="0"/>
              </a:spcBef>
              <a:buNone/>
            </a:pPr>
            <a:r>
              <a:rPr lang="en-US" altLang="zh-CN" sz="2000" u="sng" dirty="0" err="1">
                <a:hlinkClick r:id="rId2"/>
              </a:rPr>
              <a:t>CheckMate</a:t>
            </a:r>
            <a:r>
              <a:rPr lang="en-US" altLang="zh-CN" sz="2000" u="sng" dirty="0">
                <a:hlinkClick r:id="rId2"/>
              </a:rPr>
              <a:t>™ Quick-Locking System</a:t>
            </a:r>
            <a:endParaRPr lang="en-US" altLang="zh-CN" sz="2000" u="sng" dirty="0"/>
          </a:p>
          <a:p>
            <a:pPr marL="0" indent="0">
              <a:lnSpc>
                <a:spcPct val="100000"/>
              </a:lnSpc>
              <a:spcBef>
                <a:spcPts val="0"/>
              </a:spcBef>
              <a:buNone/>
            </a:pPr>
            <a:endParaRPr lang="en-US" sz="1800" b="1" u="sng" dirty="0" smtClean="0"/>
          </a:p>
          <a:p>
            <a:pPr>
              <a:lnSpc>
                <a:spcPct val="150000"/>
              </a:lnSpc>
              <a:spcBef>
                <a:spcPts val="0"/>
              </a:spcBef>
            </a:pPr>
            <a:r>
              <a:rPr lang="en-US" altLang="zh-CN" sz="1400" dirty="0"/>
              <a:t>6, 8, 9, 12, 16, 17 and 19 positions available. </a:t>
            </a:r>
          </a:p>
          <a:p>
            <a:pPr>
              <a:lnSpc>
                <a:spcPct val="150000"/>
              </a:lnSpc>
              <a:spcBef>
                <a:spcPts val="0"/>
              </a:spcBef>
            </a:pPr>
            <a:r>
              <a:rPr lang="en-US" altLang="zh-CN" sz="1400" dirty="0"/>
              <a:t>Enhanced next generation anti-vibration dual-ratcheting coupling system. </a:t>
            </a:r>
          </a:p>
          <a:p>
            <a:pPr>
              <a:lnSpc>
                <a:spcPct val="150000"/>
              </a:lnSpc>
              <a:spcBef>
                <a:spcPts val="0"/>
              </a:spcBef>
            </a:pPr>
            <a:r>
              <a:rPr lang="en-US" altLang="zh-CN" sz="1400" dirty="0"/>
              <a:t>Checkmate™ is </a:t>
            </a:r>
            <a:r>
              <a:rPr lang="en-US" altLang="zh-CN" sz="1400" dirty="0" err="1"/>
              <a:t>intermateable</a:t>
            </a:r>
            <a:r>
              <a:rPr lang="en-US" altLang="zh-CN" sz="1400" dirty="0"/>
              <a:t> and compatible with rival M23 quick coupling products.</a:t>
            </a:r>
          </a:p>
          <a:p>
            <a:pPr>
              <a:lnSpc>
                <a:spcPct val="150000"/>
              </a:lnSpc>
              <a:spcBef>
                <a:spcPts val="0"/>
              </a:spcBef>
            </a:pPr>
            <a:r>
              <a:rPr lang="en-US" altLang="zh-CN" sz="1400" dirty="0"/>
              <a:t>Distinctive alignment arrows with lock/unlock identifiers (ensures a solid connection every time</a:t>
            </a:r>
            <a:r>
              <a:rPr lang="en-US" altLang="zh-CN" sz="1400" dirty="0" smtClean="0"/>
              <a:t>)</a:t>
            </a:r>
          </a:p>
          <a:p>
            <a:pPr marL="0" indent="0">
              <a:lnSpc>
                <a:spcPct val="100000"/>
              </a:lnSpc>
              <a:spcBef>
                <a:spcPts val="0"/>
              </a:spcBef>
              <a:buNone/>
            </a:pPr>
            <a:endParaRPr lang="en-US" altLang="zh-CN" sz="1800" b="1" u="sng" dirty="0"/>
          </a:p>
          <a:p>
            <a:pPr marL="0" indent="0">
              <a:lnSpc>
                <a:spcPct val="100000"/>
              </a:lnSpc>
              <a:spcBef>
                <a:spcPts val="0"/>
              </a:spcBef>
              <a:buNone/>
            </a:pPr>
            <a:r>
              <a:rPr lang="en-US" altLang="zh-CN" sz="2000" u="sng" dirty="0" err="1">
                <a:solidFill>
                  <a:schemeClr val="accent1">
                    <a:lumMod val="50000"/>
                  </a:schemeClr>
                </a:solidFill>
              </a:rPr>
              <a:t>MetriFit</a:t>
            </a:r>
            <a:r>
              <a:rPr lang="en-US" altLang="zh-CN" sz="2000" u="sng" dirty="0">
                <a:solidFill>
                  <a:schemeClr val="accent1">
                    <a:lumMod val="50000"/>
                  </a:schemeClr>
                </a:solidFill>
              </a:rPr>
              <a:t>™ Strain Relief </a:t>
            </a:r>
            <a:r>
              <a:rPr lang="en-US" altLang="zh-CN" sz="2000" u="sng" dirty="0" smtClean="0">
                <a:solidFill>
                  <a:schemeClr val="accent1">
                    <a:lumMod val="50000"/>
                  </a:schemeClr>
                </a:solidFill>
              </a:rPr>
              <a:t>System</a:t>
            </a:r>
          </a:p>
          <a:p>
            <a:pPr marL="0" indent="0">
              <a:lnSpc>
                <a:spcPct val="100000"/>
              </a:lnSpc>
              <a:spcBef>
                <a:spcPts val="0"/>
              </a:spcBef>
              <a:buNone/>
            </a:pPr>
            <a:endParaRPr lang="en-US" altLang="zh-CN" sz="1800" b="1" u="sng" dirty="0"/>
          </a:p>
          <a:p>
            <a:pPr marL="0" indent="0">
              <a:lnSpc>
                <a:spcPct val="150000"/>
              </a:lnSpc>
              <a:spcBef>
                <a:spcPts val="0"/>
              </a:spcBef>
              <a:buNone/>
            </a:pPr>
            <a:r>
              <a:rPr lang="en-US" altLang="zh-CN" sz="1400" dirty="0"/>
              <a:t>The </a:t>
            </a:r>
            <a:r>
              <a:rPr lang="en-US" altLang="zh-CN" sz="1400" dirty="0" err="1"/>
              <a:t>Metrifit</a:t>
            </a:r>
            <a:r>
              <a:rPr lang="en-US" altLang="zh-CN" sz="1400" dirty="0"/>
              <a:t>™ Strain Relief System provides maximum 360° EMI/RFI shielding, with </a:t>
            </a:r>
            <a:r>
              <a:rPr lang="en-US" altLang="zh-CN" sz="1400" dirty="0" smtClean="0"/>
              <a:t>advanced sealing </a:t>
            </a:r>
            <a:r>
              <a:rPr lang="en-US" altLang="zh-CN" sz="1400" dirty="0"/>
              <a:t>capability (IP67) suitable for harsh environments. Tamper proof design ensures a </a:t>
            </a:r>
            <a:r>
              <a:rPr lang="en-US" altLang="zh-CN" sz="1400" dirty="0" smtClean="0"/>
              <a:t>safe and </a:t>
            </a:r>
            <a:r>
              <a:rPr lang="en-US" altLang="zh-CN" sz="1400" dirty="0"/>
              <a:t>secure system.</a:t>
            </a:r>
          </a:p>
          <a:p>
            <a:pPr marL="0" indent="0">
              <a:lnSpc>
                <a:spcPct val="100000"/>
              </a:lnSpc>
              <a:spcBef>
                <a:spcPts val="0"/>
              </a:spcBef>
              <a:buNone/>
            </a:pPr>
            <a:endParaRPr lang="en-US" sz="1400" b="1" u="sng" dirty="0" smtClean="0"/>
          </a:p>
          <a:p>
            <a:pPr marL="0" indent="0">
              <a:buNone/>
            </a:pPr>
            <a:endParaRPr lang="en-US" sz="1400" b="1" u="sng" dirty="0" smtClean="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086" t="2642" r="5516" b="5684"/>
          <a:stretch/>
        </p:blipFill>
        <p:spPr>
          <a:xfrm>
            <a:off x="58651" y="1963481"/>
            <a:ext cx="3856788" cy="3259381"/>
          </a:xfrm>
          <a:prstGeom prst="rect">
            <a:avLst/>
          </a:prstGeom>
        </p:spPr>
      </p:pic>
      <p:sp>
        <p:nvSpPr>
          <p:cNvPr id="6" name="Title Placeholder 1"/>
          <p:cNvSpPr txBox="1">
            <a:spLocks/>
          </p:cNvSpPr>
          <p:nvPr/>
        </p:nvSpPr>
        <p:spPr>
          <a:xfrm>
            <a:off x="0" y="723989"/>
            <a:ext cx="12192000" cy="451668"/>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smtClean="0">
                <a:solidFill>
                  <a:schemeClr val="accent1">
                    <a:lumMod val="50000"/>
                  </a:schemeClr>
                </a:solidFill>
              </a:rPr>
              <a:t>The second generation Checkmate series</a:t>
            </a:r>
            <a:r>
              <a:rPr lang="en-US" altLang="zh-CN" sz="1400" b="0" dirty="0" smtClean="0">
                <a:solidFill>
                  <a:schemeClr val="tx1"/>
                </a:solidFill>
              </a:rPr>
              <a:t> </a:t>
            </a:r>
            <a:endParaRPr lang="en-US" sz="1400" b="0" dirty="0">
              <a:solidFill>
                <a:schemeClr val="tx1"/>
              </a:solidFill>
            </a:endParaRPr>
          </a:p>
        </p:txBody>
      </p:sp>
    </p:spTree>
    <p:extLst>
      <p:ext uri="{BB962C8B-B14F-4D97-AF65-F5344CB8AC3E}">
        <p14:creationId xmlns:p14="http://schemas.microsoft.com/office/powerpoint/2010/main" val="3540117278"/>
      </p:ext>
    </p:extLst>
  </p:cSld>
  <p:clrMapOvr>
    <a:masterClrMapping/>
  </p:clrMapOvr>
  <p:transition spd="slow">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75735" y="1605289"/>
            <a:ext cx="7497165" cy="4524315"/>
          </a:xfrm>
          <a:prstGeom prst="rect">
            <a:avLst/>
          </a:prstGeom>
          <a:noFill/>
        </p:spPr>
        <p:txBody>
          <a:bodyPr wrap="square" rtlCol="0">
            <a:spAutoFit/>
          </a:bodyPr>
          <a:lstStyle/>
          <a:p>
            <a:endParaRPr lang="en-US" altLang="zh-CN" sz="1400" b="1" u="sng" dirty="0">
              <a:solidFill>
                <a:schemeClr val="accent5"/>
              </a:solidFill>
              <a:latin typeface="Century Gothic" pitchFamily="34" charset="0"/>
            </a:endParaRPr>
          </a:p>
          <a:p>
            <a:r>
              <a:rPr lang="en-US" altLang="zh-CN" sz="2000" u="sng" dirty="0">
                <a:solidFill>
                  <a:schemeClr val="accent5"/>
                </a:solidFill>
                <a:latin typeface="Century Gothic" pitchFamily="34" charset="0"/>
              </a:rPr>
              <a:t>M23 Elite Connectors</a:t>
            </a:r>
          </a:p>
          <a:p>
            <a:endParaRPr lang="en-US" altLang="zh-CN" sz="2000" b="1" u="sng" dirty="0">
              <a:solidFill>
                <a:srgbClr val="0070C0"/>
              </a:solidFill>
              <a:latin typeface="Century Gothic" pitchFamily="34" charset="0"/>
            </a:endParaRPr>
          </a:p>
          <a:p>
            <a:pPr marL="285750" indent="-285750">
              <a:lnSpc>
                <a:spcPct val="150000"/>
              </a:lnSpc>
              <a:spcBef>
                <a:spcPts val="0"/>
              </a:spcBef>
              <a:buFont typeface="Arial" pitchFamily="34" charset="0"/>
              <a:buChar char="•"/>
            </a:pPr>
            <a:r>
              <a:rPr lang="en-US" altLang="zh-CN" sz="1400" dirty="0">
                <a:latin typeface="Century Gothic" pitchFamily="34" charset="0"/>
              </a:rPr>
              <a:t>6, 8, 9, 12, 16, 17 and 19 positions available</a:t>
            </a:r>
          </a:p>
          <a:p>
            <a:pPr marL="285750" indent="-285750">
              <a:lnSpc>
                <a:spcPct val="150000"/>
              </a:lnSpc>
              <a:spcBef>
                <a:spcPts val="0"/>
              </a:spcBef>
              <a:buFont typeface="Arial" pitchFamily="34" charset="0"/>
              <a:buChar char="•"/>
            </a:pPr>
            <a:r>
              <a:rPr lang="en-US" altLang="zh-CN" sz="1400" dirty="0">
                <a:latin typeface="Century Gothic" pitchFamily="34" charset="0"/>
              </a:rPr>
              <a:t>10A Max Current; 160V (12 </a:t>
            </a:r>
            <a:r>
              <a:rPr lang="en-US" altLang="zh-CN" sz="1400" dirty="0" err="1">
                <a:latin typeface="Century Gothic" pitchFamily="34" charset="0"/>
              </a:rPr>
              <a:t>pos</a:t>
            </a:r>
            <a:r>
              <a:rPr lang="en-US" altLang="zh-CN" sz="1400" dirty="0">
                <a:latin typeface="Century Gothic" pitchFamily="34" charset="0"/>
              </a:rPr>
              <a:t>), 125V (16-17 </a:t>
            </a:r>
            <a:r>
              <a:rPr lang="en-US" altLang="zh-CN" sz="1400" dirty="0" err="1">
                <a:latin typeface="Century Gothic" pitchFamily="34" charset="0"/>
              </a:rPr>
              <a:t>pos</a:t>
            </a:r>
            <a:r>
              <a:rPr lang="en-US" altLang="zh-CN" sz="1400" dirty="0">
                <a:latin typeface="Century Gothic" pitchFamily="34" charset="0"/>
              </a:rPr>
              <a:t>); 18-26AWG (12-17 </a:t>
            </a:r>
            <a:r>
              <a:rPr lang="en-US" altLang="zh-CN" sz="1400" dirty="0" err="1">
                <a:latin typeface="Century Gothic" pitchFamily="34" charset="0"/>
              </a:rPr>
              <a:t>pos</a:t>
            </a:r>
            <a:r>
              <a:rPr lang="en-US" altLang="zh-CN" sz="1400" dirty="0">
                <a:latin typeface="Century Gothic" pitchFamily="34" charset="0"/>
              </a:rPr>
              <a:t>)</a:t>
            </a:r>
          </a:p>
          <a:p>
            <a:pPr marL="285750" indent="-285750">
              <a:lnSpc>
                <a:spcPct val="150000"/>
              </a:lnSpc>
              <a:spcBef>
                <a:spcPts val="0"/>
              </a:spcBef>
              <a:buFont typeface="Arial" pitchFamily="34" charset="0"/>
              <a:buChar char="•"/>
            </a:pPr>
            <a:r>
              <a:rPr lang="en-US" altLang="zh-CN" sz="1400" dirty="0">
                <a:latin typeface="Century Gothic" pitchFamily="34" charset="0"/>
              </a:rPr>
              <a:t>30A Max Current; 630V Max Voltage; 14-16AWG (6-9 </a:t>
            </a:r>
            <a:r>
              <a:rPr lang="en-US" altLang="zh-CN" sz="1400" dirty="0" err="1">
                <a:latin typeface="Century Gothic" pitchFamily="34" charset="0"/>
              </a:rPr>
              <a:t>pos</a:t>
            </a:r>
            <a:r>
              <a:rPr lang="en-US" altLang="zh-CN" sz="1400" dirty="0" smtClean="0">
                <a:latin typeface="Century Gothic" pitchFamily="34" charset="0"/>
              </a:rPr>
              <a:t>)</a:t>
            </a:r>
          </a:p>
          <a:p>
            <a:pPr marL="285750" indent="-285750">
              <a:lnSpc>
                <a:spcPct val="150000"/>
              </a:lnSpc>
              <a:buFont typeface="Arial" pitchFamily="34" charset="0"/>
              <a:buChar char="•"/>
            </a:pPr>
            <a:r>
              <a:rPr lang="en-US" altLang="zh-CN" sz="1400" dirty="0">
                <a:latin typeface="Century Gothic" pitchFamily="34" charset="0"/>
              </a:rPr>
              <a:t>UL1977, file no. is </a:t>
            </a:r>
            <a:r>
              <a:rPr lang="en-US" altLang="zh-CN" sz="1400" dirty="0" smtClean="0">
                <a:latin typeface="Century Gothic" pitchFamily="34" charset="0"/>
                <a:ea typeface="黑体" pitchFamily="49" charset="-122"/>
              </a:rPr>
              <a:t>E336830 &amp; E491265</a:t>
            </a:r>
            <a:r>
              <a:rPr lang="en-US" altLang="zh-CN" sz="1400" dirty="0" smtClean="0">
                <a:latin typeface="Century Gothic" pitchFamily="34" charset="0"/>
              </a:rPr>
              <a:t>.</a:t>
            </a:r>
            <a:endParaRPr lang="en-US" altLang="zh-CN" sz="1400" dirty="0">
              <a:latin typeface="Century Gothic" pitchFamily="34" charset="0"/>
            </a:endParaRPr>
          </a:p>
          <a:p>
            <a:pPr marL="285750" indent="-285750">
              <a:lnSpc>
                <a:spcPct val="150000"/>
              </a:lnSpc>
              <a:spcBef>
                <a:spcPts val="0"/>
              </a:spcBef>
              <a:buFont typeface="Arial" pitchFamily="34" charset="0"/>
              <a:buChar char="•"/>
            </a:pPr>
            <a:r>
              <a:rPr lang="en-US" altLang="zh-CN" sz="1400" b="1" dirty="0">
                <a:latin typeface="Century Gothic" pitchFamily="34" charset="0"/>
              </a:rPr>
              <a:t>Elite Design: Top loading insert design; Front cap removal </a:t>
            </a:r>
          </a:p>
          <a:p>
            <a:pPr marL="285750" indent="-285750">
              <a:lnSpc>
                <a:spcPct val="150000"/>
              </a:lnSpc>
              <a:spcBef>
                <a:spcPts val="0"/>
              </a:spcBef>
              <a:buFont typeface="Arial" pitchFamily="34" charset="0"/>
              <a:buChar char="•"/>
            </a:pPr>
            <a:r>
              <a:rPr lang="en-US" altLang="zh-CN" sz="1400" b="1" dirty="0">
                <a:latin typeface="Century Gothic" pitchFamily="34" charset="0"/>
              </a:rPr>
              <a:t>Elite Design: Loose piece insert for hand held installation ease</a:t>
            </a:r>
          </a:p>
          <a:p>
            <a:pPr marL="285750" indent="-285750">
              <a:lnSpc>
                <a:spcPct val="150000"/>
              </a:lnSpc>
              <a:spcBef>
                <a:spcPts val="0"/>
              </a:spcBef>
              <a:buFont typeface="Arial" pitchFamily="34" charset="0"/>
              <a:buChar char="•"/>
            </a:pPr>
            <a:r>
              <a:rPr lang="en-US" altLang="zh-CN" sz="1400" b="1" dirty="0">
                <a:latin typeface="Century Gothic" pitchFamily="34" charset="0"/>
              </a:rPr>
              <a:t>Elite Design: Alignment tabs on the insert to help guide the insert into place</a:t>
            </a:r>
          </a:p>
          <a:p>
            <a:pPr marL="285750" indent="-285750">
              <a:lnSpc>
                <a:spcPct val="150000"/>
              </a:lnSpc>
              <a:spcBef>
                <a:spcPts val="0"/>
              </a:spcBef>
              <a:buFont typeface="Arial" pitchFamily="34" charset="0"/>
              <a:buChar char="•"/>
            </a:pPr>
            <a:r>
              <a:rPr lang="en-US" altLang="zh-CN" sz="1400" b="1" dirty="0">
                <a:latin typeface="Century Gothic" pitchFamily="34" charset="0"/>
              </a:rPr>
              <a:t>Elite Design: Two flange size options to choose from</a:t>
            </a:r>
          </a:p>
          <a:p>
            <a:pPr marL="285750" indent="-285750">
              <a:lnSpc>
                <a:spcPct val="150000"/>
              </a:lnSpc>
              <a:spcBef>
                <a:spcPts val="0"/>
              </a:spcBef>
              <a:buFont typeface="Arial" pitchFamily="34" charset="0"/>
              <a:buChar char="•"/>
            </a:pPr>
            <a:r>
              <a:rPr lang="en-US" altLang="zh-CN" sz="1400" b="1" dirty="0">
                <a:latin typeface="Century Gothic" pitchFamily="34" charset="0"/>
              </a:rPr>
              <a:t>Elite Design: No extraction tools required </a:t>
            </a:r>
          </a:p>
          <a:p>
            <a:pPr>
              <a:lnSpc>
                <a:spcPct val="150000"/>
              </a:lnSpc>
              <a:spcBef>
                <a:spcPts val="0"/>
              </a:spcBef>
            </a:pPr>
            <a:endParaRPr lang="en-US" altLang="zh-CN" dirty="0">
              <a:latin typeface="Century Gothic" pitchFamily="34" charset="0"/>
            </a:endParaRPr>
          </a:p>
          <a:p>
            <a:endParaRPr lang="zh-CN" altLang="en-US" dirty="0">
              <a:latin typeface="Century Gothic" pitchFamily="34" charset="0"/>
            </a:endParaRPr>
          </a:p>
        </p:txBody>
      </p:sp>
      <p:sp>
        <p:nvSpPr>
          <p:cNvPr id="6" name="Title Placeholder 1"/>
          <p:cNvSpPr txBox="1">
            <a:spLocks/>
          </p:cNvSpPr>
          <p:nvPr/>
        </p:nvSpPr>
        <p:spPr>
          <a:xfrm>
            <a:off x="0" y="723989"/>
            <a:ext cx="12192000" cy="451668"/>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smtClean="0">
                <a:solidFill>
                  <a:schemeClr val="accent1">
                    <a:lumMod val="50000"/>
                  </a:schemeClr>
                </a:solidFill>
              </a:rPr>
              <a:t>The third generation Elite series</a:t>
            </a:r>
            <a:endParaRPr lang="en-US" sz="1400" b="0" dirty="0">
              <a:solidFill>
                <a:schemeClr val="tx1"/>
              </a:solidFill>
            </a:endParaRP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001" y="3244710"/>
            <a:ext cx="1687886" cy="1245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7253" y="3533469"/>
            <a:ext cx="1542773" cy="1181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7253" y="1983024"/>
            <a:ext cx="1396699" cy="1261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317" y="1983025"/>
            <a:ext cx="1656058" cy="115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2861483"/>
      </p:ext>
    </p:extLst>
  </p:cSld>
  <p:clrMapOvr>
    <a:masterClrMapping/>
  </p:clrMapOvr>
  <p:transition spd="slow">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622955" y="2236251"/>
            <a:ext cx="5773398" cy="2127254"/>
          </a:xfrm>
        </p:spPr>
        <p:txBody>
          <a:bodyPr>
            <a:noAutofit/>
          </a:bodyPr>
          <a:lstStyle/>
          <a:p>
            <a:pPr marL="0" indent="0">
              <a:lnSpc>
                <a:spcPct val="100000"/>
              </a:lnSpc>
              <a:spcBef>
                <a:spcPts val="0"/>
              </a:spcBef>
              <a:buNone/>
            </a:pPr>
            <a:r>
              <a:rPr lang="en-US" altLang="zh-CN" sz="2000" u="sng" dirty="0">
                <a:hlinkClick r:id="rId2"/>
              </a:rPr>
              <a:t>M40 Standard Connectors</a:t>
            </a:r>
            <a:endParaRPr lang="en-US" altLang="zh-CN" sz="2000" u="sng" dirty="0"/>
          </a:p>
          <a:p>
            <a:pPr marL="0" indent="0">
              <a:lnSpc>
                <a:spcPct val="100000"/>
              </a:lnSpc>
              <a:spcBef>
                <a:spcPts val="0"/>
              </a:spcBef>
              <a:buNone/>
            </a:pPr>
            <a:endParaRPr lang="en-US" sz="1800" b="1" u="sng" dirty="0" smtClean="0"/>
          </a:p>
          <a:p>
            <a:pPr>
              <a:lnSpc>
                <a:spcPct val="150000"/>
              </a:lnSpc>
              <a:spcBef>
                <a:spcPts val="0"/>
              </a:spcBef>
            </a:pPr>
            <a:r>
              <a:rPr lang="en-US" altLang="zh-CN" sz="1600" dirty="0"/>
              <a:t>6 and 8 positions available</a:t>
            </a:r>
          </a:p>
          <a:p>
            <a:pPr>
              <a:lnSpc>
                <a:spcPct val="150000"/>
              </a:lnSpc>
              <a:spcBef>
                <a:spcPts val="0"/>
              </a:spcBef>
            </a:pPr>
            <a:r>
              <a:rPr lang="en-US" altLang="zh-CN" sz="1600" dirty="0"/>
              <a:t>75A Max Current; 630V Max Voltage; 8-12AWG</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622" y="2092828"/>
            <a:ext cx="3999693" cy="2666462"/>
          </a:xfrm>
          <a:prstGeom prst="rect">
            <a:avLst/>
          </a:prstGeom>
        </p:spPr>
      </p:pic>
      <p:sp>
        <p:nvSpPr>
          <p:cNvPr id="6" name="Title Placeholder 1"/>
          <p:cNvSpPr txBox="1">
            <a:spLocks/>
          </p:cNvSpPr>
          <p:nvPr/>
        </p:nvSpPr>
        <p:spPr>
          <a:xfrm>
            <a:off x="0" y="723989"/>
            <a:ext cx="12192000" cy="451668"/>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smtClean="0">
                <a:solidFill>
                  <a:schemeClr val="accent1">
                    <a:lumMod val="50000"/>
                  </a:schemeClr>
                </a:solidFill>
              </a:rPr>
              <a:t>M40 Series</a:t>
            </a:r>
            <a:endParaRPr lang="en-US" sz="1400" b="0" dirty="0">
              <a:solidFill>
                <a:schemeClr val="tx1"/>
              </a:solidFill>
            </a:endParaRPr>
          </a:p>
        </p:txBody>
      </p:sp>
    </p:spTree>
    <p:extLst>
      <p:ext uri="{BB962C8B-B14F-4D97-AF65-F5344CB8AC3E}">
        <p14:creationId xmlns:p14="http://schemas.microsoft.com/office/powerpoint/2010/main" val="3705858825"/>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481992" y="1662441"/>
            <a:ext cx="11355455" cy="4104326"/>
            <a:chOff x="552326" y="1662439"/>
            <a:chExt cx="11355454" cy="4104328"/>
          </a:xfrm>
        </p:grpSpPr>
        <p:grpSp>
          <p:nvGrpSpPr>
            <p:cNvPr id="31" name="Group 30"/>
            <p:cNvGrpSpPr/>
            <p:nvPr/>
          </p:nvGrpSpPr>
          <p:grpSpPr>
            <a:xfrm>
              <a:off x="552326" y="1662439"/>
              <a:ext cx="11355454" cy="4104328"/>
              <a:chOff x="753385" y="1730325"/>
              <a:chExt cx="11355454" cy="4104328"/>
            </a:xfrm>
          </p:grpSpPr>
          <p:sp>
            <p:nvSpPr>
              <p:cNvPr id="12" name="Isosceles Triangle 11"/>
              <p:cNvSpPr/>
              <p:nvPr/>
            </p:nvSpPr>
            <p:spPr>
              <a:xfrm rot="6180000">
                <a:off x="2972881" y="3582642"/>
                <a:ext cx="1471078" cy="3032943"/>
              </a:xfrm>
              <a:prstGeom prst="triangle">
                <a:avLst/>
              </a:prstGeom>
              <a:gradFill>
                <a:gsLst>
                  <a:gs pos="4000">
                    <a:srgbClr val="0070C0"/>
                  </a:gs>
                  <a:gs pos="98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entury Gothic" pitchFamily="34" charset="0"/>
                </a:endParaRPr>
              </a:p>
            </p:txBody>
          </p:sp>
          <p:grpSp>
            <p:nvGrpSpPr>
              <p:cNvPr id="30" name="Group 29"/>
              <p:cNvGrpSpPr/>
              <p:nvPr/>
            </p:nvGrpSpPr>
            <p:grpSpPr>
              <a:xfrm>
                <a:off x="753385" y="1730325"/>
                <a:ext cx="11355454" cy="4089074"/>
                <a:chOff x="753385" y="1730325"/>
                <a:chExt cx="11355454" cy="4089074"/>
              </a:xfrm>
            </p:grpSpPr>
            <p:sp>
              <p:nvSpPr>
                <p:cNvPr id="28" name="Isosceles Triangle 27"/>
                <p:cNvSpPr/>
                <p:nvPr/>
              </p:nvSpPr>
              <p:spPr>
                <a:xfrm rot="7980000">
                  <a:off x="2903563" y="1801214"/>
                  <a:ext cx="1471078" cy="4163747"/>
                </a:xfrm>
                <a:prstGeom prst="triangle">
                  <a:avLst/>
                </a:prstGeom>
                <a:gradFill>
                  <a:gsLst>
                    <a:gs pos="4000">
                      <a:srgbClr val="0070C0"/>
                    </a:gs>
                    <a:gs pos="98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entury Gothic" pitchFamily="34" charset="0"/>
                  </a:endParaRPr>
                </a:p>
              </p:txBody>
            </p:sp>
            <p:grpSp>
              <p:nvGrpSpPr>
                <p:cNvPr id="29" name="Group 28"/>
                <p:cNvGrpSpPr/>
                <p:nvPr/>
              </p:nvGrpSpPr>
              <p:grpSpPr>
                <a:xfrm>
                  <a:off x="753385" y="1730325"/>
                  <a:ext cx="11355454" cy="4089074"/>
                  <a:chOff x="753385" y="1730325"/>
                  <a:chExt cx="11355454" cy="4089074"/>
                </a:xfrm>
              </p:grpSpPr>
              <p:sp>
                <p:nvSpPr>
                  <p:cNvPr id="24" name="Isosceles Triangle 23"/>
                  <p:cNvSpPr/>
                  <p:nvPr/>
                </p:nvSpPr>
                <p:spPr>
                  <a:xfrm rot="15600000">
                    <a:off x="7484930" y="3408306"/>
                    <a:ext cx="1471078" cy="3138266"/>
                  </a:xfrm>
                  <a:prstGeom prst="triangle">
                    <a:avLst/>
                  </a:prstGeom>
                  <a:gradFill>
                    <a:gsLst>
                      <a:gs pos="4000">
                        <a:srgbClr val="0070C0"/>
                      </a:gs>
                      <a:gs pos="98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entury Gothic" pitchFamily="34" charset="0"/>
                    </a:endParaRPr>
                  </a:p>
                </p:txBody>
              </p:sp>
              <p:grpSp>
                <p:nvGrpSpPr>
                  <p:cNvPr id="21" name="Group 20"/>
                  <p:cNvGrpSpPr/>
                  <p:nvPr/>
                </p:nvGrpSpPr>
                <p:grpSpPr>
                  <a:xfrm>
                    <a:off x="753385" y="1730325"/>
                    <a:ext cx="11355454" cy="3856877"/>
                    <a:chOff x="138593" y="1521511"/>
                    <a:chExt cx="11970246" cy="4065691"/>
                  </a:xfrm>
                </p:grpSpPr>
                <p:sp>
                  <p:nvSpPr>
                    <p:cNvPr id="26" name="Isosceles Triangle 25"/>
                    <p:cNvSpPr/>
                    <p:nvPr/>
                  </p:nvSpPr>
                  <p:spPr>
                    <a:xfrm rot="14220000">
                      <a:off x="6885683" y="2434203"/>
                      <a:ext cx="1471078" cy="3045350"/>
                    </a:xfrm>
                    <a:prstGeom prst="triangle">
                      <a:avLst/>
                    </a:prstGeom>
                    <a:gradFill>
                      <a:gsLst>
                        <a:gs pos="4000">
                          <a:srgbClr val="0070C0"/>
                        </a:gs>
                        <a:gs pos="98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entury Gothic" pitchFamily="34" charset="0"/>
                      </a:endParaRPr>
                    </a:p>
                  </p:txBody>
                </p:sp>
                <p:sp>
                  <p:nvSpPr>
                    <p:cNvPr id="25" name="Isosceles Triangle 24"/>
                    <p:cNvSpPr/>
                    <p:nvPr/>
                  </p:nvSpPr>
                  <p:spPr>
                    <a:xfrm rot="12120000">
                      <a:off x="5451933" y="2263669"/>
                      <a:ext cx="1471078" cy="2532536"/>
                    </a:xfrm>
                    <a:prstGeom prst="triangle">
                      <a:avLst/>
                    </a:prstGeom>
                    <a:gradFill>
                      <a:gsLst>
                        <a:gs pos="4000">
                          <a:srgbClr val="0070C0"/>
                        </a:gs>
                        <a:gs pos="98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entury Gothic" pitchFamily="34" charset="0"/>
                      </a:endParaRPr>
                    </a:p>
                  </p:txBody>
                </p:sp>
                <p:sp>
                  <p:nvSpPr>
                    <p:cNvPr id="27" name="Isosceles Triangle 26"/>
                    <p:cNvSpPr/>
                    <p:nvPr/>
                  </p:nvSpPr>
                  <p:spPr>
                    <a:xfrm rot="9720000">
                      <a:off x="4128077" y="2382370"/>
                      <a:ext cx="1471078" cy="2611030"/>
                    </a:xfrm>
                    <a:prstGeom prst="triangle">
                      <a:avLst/>
                    </a:prstGeom>
                    <a:gradFill>
                      <a:gsLst>
                        <a:gs pos="4000">
                          <a:srgbClr val="0070C0"/>
                        </a:gs>
                        <a:gs pos="98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entury Gothic" pitchFamily="34"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593" y="3956879"/>
                      <a:ext cx="2435053" cy="16303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750" y="1730325"/>
                      <a:ext cx="2128947" cy="14232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8375" y="1521511"/>
                      <a:ext cx="2089817" cy="13949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4547" y="3956879"/>
                      <a:ext cx="2444292" cy="15435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2203" y="1730325"/>
                      <a:ext cx="2335151" cy="14232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62200" y="1521511"/>
                      <a:ext cx="2136219" cy="13949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7" name="Group 6"/>
                  <p:cNvGrpSpPr/>
                  <p:nvPr/>
                </p:nvGrpSpPr>
                <p:grpSpPr>
                  <a:xfrm>
                    <a:off x="4959832" y="4494196"/>
                    <a:ext cx="2628706" cy="1325203"/>
                    <a:chOff x="5086443" y="2726200"/>
                    <a:chExt cx="2628706" cy="1607473"/>
                  </a:xfrm>
                </p:grpSpPr>
                <p:sp>
                  <p:nvSpPr>
                    <p:cNvPr id="5" name="Cloud 4"/>
                    <p:cNvSpPr/>
                    <p:nvPr/>
                  </p:nvSpPr>
                  <p:spPr>
                    <a:xfrm>
                      <a:off x="5086443" y="2726200"/>
                      <a:ext cx="1967531" cy="1607473"/>
                    </a:xfrm>
                    <a:prstGeom prst="cloud">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entury Gothic" pitchFamily="34" charset="0"/>
                      </a:endParaRPr>
                    </a:p>
                  </p:txBody>
                </p:sp>
                <p:sp>
                  <p:nvSpPr>
                    <p:cNvPr id="6" name="TextBox 5"/>
                    <p:cNvSpPr txBox="1"/>
                    <p:nvPr/>
                  </p:nvSpPr>
                  <p:spPr>
                    <a:xfrm>
                      <a:off x="5228648" y="3202203"/>
                      <a:ext cx="2486501" cy="896001"/>
                    </a:xfrm>
                    <a:prstGeom prst="rect">
                      <a:avLst/>
                    </a:prstGeom>
                    <a:noFill/>
                  </p:spPr>
                  <p:txBody>
                    <a:bodyPr wrap="square" rtlCol="0">
                      <a:spAutoFit/>
                    </a:bodyPr>
                    <a:lstStyle/>
                    <a:p>
                      <a:r>
                        <a:rPr lang="en-US" altLang="zh-CN" sz="2400" b="1" dirty="0" smtClean="0">
                          <a:solidFill>
                            <a:schemeClr val="bg1"/>
                          </a:solidFill>
                          <a:latin typeface="Century Gothic" pitchFamily="34" charset="0"/>
                        </a:rPr>
                        <a:t>RT360</a:t>
                      </a:r>
                      <a:r>
                        <a:rPr lang="zh-CN" altLang="en-US" sz="2400" b="1" dirty="0" smtClean="0">
                          <a:solidFill>
                            <a:schemeClr val="bg1"/>
                          </a:solidFill>
                          <a:latin typeface="Century Gothic" pitchFamily="34" charset="0"/>
                        </a:rPr>
                        <a:t> </a:t>
                      </a:r>
                      <a:r>
                        <a:rPr lang="en-US" altLang="zh-CN" sz="2400" b="1" dirty="0" smtClean="0">
                          <a:solidFill>
                            <a:schemeClr val="bg1"/>
                          </a:solidFill>
                          <a:latin typeface="Century Gothic" pitchFamily="34" charset="0"/>
                        </a:rPr>
                        <a:t>series</a:t>
                      </a:r>
                      <a:endParaRPr lang="en-US" altLang="zh-CN" sz="2400" b="1" dirty="0">
                        <a:solidFill>
                          <a:schemeClr val="bg1"/>
                        </a:solidFill>
                        <a:latin typeface="Century Gothic" pitchFamily="34" charset="0"/>
                      </a:endParaRPr>
                    </a:p>
                    <a:p>
                      <a:endParaRPr lang="zh-CN" altLang="en-US" dirty="0">
                        <a:latin typeface="Century Gothic" pitchFamily="34" charset="0"/>
                      </a:endParaRPr>
                    </a:p>
                  </p:txBody>
                </p:sp>
              </p:grpSp>
            </p:grpSp>
          </p:grpSp>
        </p:grpSp>
        <p:sp>
          <p:nvSpPr>
            <p:cNvPr id="17" name="TextBox 16"/>
            <p:cNvSpPr txBox="1"/>
            <p:nvPr/>
          </p:nvSpPr>
          <p:spPr>
            <a:xfrm>
              <a:off x="2841561" y="4867734"/>
              <a:ext cx="2308980" cy="523220"/>
            </a:xfrm>
            <a:prstGeom prst="rect">
              <a:avLst/>
            </a:prstGeom>
            <a:noFill/>
          </p:spPr>
          <p:txBody>
            <a:bodyPr wrap="square" rtlCol="0">
              <a:spAutoFit/>
            </a:bodyPr>
            <a:lstStyle/>
            <a:p>
              <a:r>
                <a:rPr lang="en-US" altLang="zh-CN" sz="1400" b="1" dirty="0" smtClean="0">
                  <a:solidFill>
                    <a:schemeClr val="bg1"/>
                  </a:solidFill>
                  <a:latin typeface="Century Gothic" pitchFamily="34" charset="0"/>
                </a:rPr>
                <a:t>Instrumentation </a:t>
              </a:r>
              <a:r>
                <a:rPr lang="en-US" altLang="zh-CN" sz="1400" b="1" dirty="0">
                  <a:solidFill>
                    <a:schemeClr val="bg1"/>
                  </a:solidFill>
                  <a:latin typeface="Century Gothic" pitchFamily="34" charset="0"/>
                </a:rPr>
                <a:t>Measurement </a:t>
              </a:r>
              <a:endParaRPr lang="zh-CN" altLang="en-US" sz="1400" b="1" dirty="0">
                <a:solidFill>
                  <a:schemeClr val="bg1"/>
                </a:solidFill>
                <a:latin typeface="Century Gothic" pitchFamily="34" charset="0"/>
              </a:endParaRPr>
            </a:p>
          </p:txBody>
        </p:sp>
        <p:sp>
          <p:nvSpPr>
            <p:cNvPr id="18" name="TextBox 17"/>
            <p:cNvSpPr txBox="1"/>
            <p:nvPr/>
          </p:nvSpPr>
          <p:spPr>
            <a:xfrm rot="2940000">
              <a:off x="2848944" y="3990774"/>
              <a:ext cx="1838131" cy="338554"/>
            </a:xfrm>
            <a:prstGeom prst="rect">
              <a:avLst/>
            </a:prstGeom>
            <a:noFill/>
          </p:spPr>
          <p:txBody>
            <a:bodyPr wrap="square" rtlCol="0">
              <a:spAutoFit/>
            </a:bodyPr>
            <a:lstStyle/>
            <a:p>
              <a:r>
                <a:rPr lang="en-US" altLang="zh-CN" sz="1600" b="1" dirty="0" smtClean="0">
                  <a:solidFill>
                    <a:schemeClr val="bg1"/>
                  </a:solidFill>
                  <a:latin typeface="Century Gothic" pitchFamily="34" charset="0"/>
                </a:rPr>
                <a:t>Robotics</a:t>
              </a:r>
              <a:endParaRPr lang="zh-CN" altLang="en-US" sz="1600" b="1" dirty="0">
                <a:solidFill>
                  <a:schemeClr val="bg1"/>
                </a:solidFill>
                <a:latin typeface="Century Gothic" pitchFamily="34" charset="0"/>
              </a:endParaRPr>
            </a:p>
          </p:txBody>
        </p:sp>
        <p:sp>
          <p:nvSpPr>
            <p:cNvPr id="19" name="TextBox 18"/>
            <p:cNvSpPr txBox="1"/>
            <p:nvPr/>
          </p:nvSpPr>
          <p:spPr>
            <a:xfrm rot="4620000">
              <a:off x="4071182" y="3397469"/>
              <a:ext cx="2118049" cy="800219"/>
            </a:xfrm>
            <a:prstGeom prst="rect">
              <a:avLst/>
            </a:prstGeom>
            <a:noFill/>
          </p:spPr>
          <p:txBody>
            <a:bodyPr wrap="square" rtlCol="0">
              <a:spAutoFit/>
            </a:bodyPr>
            <a:lstStyle/>
            <a:p>
              <a:endParaRPr lang="zh-CN" altLang="en-US" dirty="0">
                <a:latin typeface="Century Gothic" pitchFamily="34" charset="0"/>
              </a:endParaRPr>
            </a:p>
            <a:p>
              <a:r>
                <a:rPr lang="en-US" altLang="zh-CN" sz="1400" b="1" dirty="0">
                  <a:solidFill>
                    <a:schemeClr val="bg1"/>
                  </a:solidFill>
                  <a:latin typeface="Century Gothic" pitchFamily="34" charset="0"/>
                </a:rPr>
                <a:t>Building </a:t>
              </a:r>
              <a:r>
                <a:rPr lang="en-US" altLang="zh-CN" sz="1400" b="1" dirty="0" smtClean="0">
                  <a:solidFill>
                    <a:schemeClr val="bg1"/>
                  </a:solidFill>
                  <a:latin typeface="Century Gothic" pitchFamily="34" charset="0"/>
                </a:rPr>
                <a:t>Automation</a:t>
              </a:r>
            </a:p>
            <a:p>
              <a:r>
                <a:rPr lang="en-US" altLang="zh-CN" sz="1400" b="1" dirty="0" smtClean="0">
                  <a:solidFill>
                    <a:schemeClr val="bg1"/>
                  </a:solidFill>
                  <a:latin typeface="Century Gothic" pitchFamily="34" charset="0"/>
                </a:rPr>
                <a:t> </a:t>
              </a:r>
              <a:r>
                <a:rPr lang="en-US" altLang="zh-CN" sz="1400" b="1" dirty="0">
                  <a:solidFill>
                    <a:schemeClr val="bg1"/>
                  </a:solidFill>
                  <a:latin typeface="Century Gothic" pitchFamily="34" charset="0"/>
                </a:rPr>
                <a:t>&amp; Control </a:t>
              </a:r>
              <a:endParaRPr lang="zh-CN" altLang="en-US" sz="1400" b="1" dirty="0">
                <a:solidFill>
                  <a:schemeClr val="bg1"/>
                </a:solidFill>
                <a:latin typeface="Century Gothic" pitchFamily="34" charset="0"/>
              </a:endParaRPr>
            </a:p>
          </p:txBody>
        </p:sp>
        <p:sp>
          <p:nvSpPr>
            <p:cNvPr id="20" name="TextBox 19"/>
            <p:cNvSpPr txBox="1"/>
            <p:nvPr/>
          </p:nvSpPr>
          <p:spPr>
            <a:xfrm rot="21240000">
              <a:off x="7526836" y="4258604"/>
              <a:ext cx="3185390" cy="892552"/>
            </a:xfrm>
            <a:prstGeom prst="rect">
              <a:avLst/>
            </a:prstGeom>
            <a:noFill/>
          </p:spPr>
          <p:txBody>
            <a:bodyPr wrap="square" rtlCol="0">
              <a:spAutoFit/>
            </a:bodyPr>
            <a:lstStyle/>
            <a:p>
              <a:endParaRPr lang="zh-CN" altLang="en-US" sz="2000" dirty="0">
                <a:solidFill>
                  <a:schemeClr val="bg1"/>
                </a:solidFill>
                <a:latin typeface="Century Gothic" pitchFamily="34" charset="0"/>
              </a:endParaRPr>
            </a:p>
            <a:p>
              <a:r>
                <a:rPr lang="en-US" altLang="zh-CN" sz="1600" b="1" dirty="0">
                  <a:solidFill>
                    <a:schemeClr val="bg1"/>
                  </a:solidFill>
                  <a:latin typeface="Century Gothic" pitchFamily="34" charset="0"/>
                </a:rPr>
                <a:t>Telecom -Data </a:t>
              </a:r>
              <a:endParaRPr lang="en-US" altLang="zh-CN" sz="1600" b="1" dirty="0" smtClean="0">
                <a:solidFill>
                  <a:schemeClr val="bg1"/>
                </a:solidFill>
                <a:latin typeface="Century Gothic" pitchFamily="34" charset="0"/>
              </a:endParaRPr>
            </a:p>
            <a:p>
              <a:r>
                <a:rPr lang="en-US" altLang="zh-CN" sz="1600" b="1" dirty="0" smtClean="0">
                  <a:solidFill>
                    <a:schemeClr val="bg1"/>
                  </a:solidFill>
                  <a:latin typeface="Century Gothic" pitchFamily="34" charset="0"/>
                </a:rPr>
                <a:t>Infrastructure </a:t>
              </a:r>
              <a:endParaRPr lang="zh-CN" altLang="en-US" sz="1600" b="1" dirty="0">
                <a:solidFill>
                  <a:schemeClr val="bg1"/>
                </a:solidFill>
                <a:latin typeface="Century Gothic" pitchFamily="34" charset="0"/>
              </a:endParaRPr>
            </a:p>
          </p:txBody>
        </p:sp>
        <p:sp>
          <p:nvSpPr>
            <p:cNvPr id="22" name="TextBox 21"/>
            <p:cNvSpPr txBox="1"/>
            <p:nvPr/>
          </p:nvSpPr>
          <p:spPr>
            <a:xfrm rot="19860000">
              <a:off x="7593020" y="3187173"/>
              <a:ext cx="2466332" cy="400110"/>
            </a:xfrm>
            <a:prstGeom prst="rect">
              <a:avLst/>
            </a:prstGeom>
            <a:noFill/>
          </p:spPr>
          <p:txBody>
            <a:bodyPr wrap="square" rtlCol="0">
              <a:spAutoFit/>
            </a:bodyPr>
            <a:lstStyle/>
            <a:p>
              <a:r>
                <a:rPr lang="en-US" altLang="zh-CN" sz="1600" b="1" dirty="0" smtClean="0">
                  <a:solidFill>
                    <a:schemeClr val="bg1"/>
                  </a:solidFill>
                  <a:latin typeface="Century Gothic" pitchFamily="34" charset="0"/>
                </a:rPr>
                <a:t>Welding</a:t>
              </a:r>
              <a:r>
                <a:rPr lang="en-US" altLang="zh-CN" sz="2000" dirty="0" smtClean="0">
                  <a:latin typeface="Century Gothic" pitchFamily="34" charset="0"/>
                </a:rPr>
                <a:t> </a:t>
              </a:r>
              <a:endParaRPr lang="zh-CN" altLang="en-US" sz="2000" b="1" dirty="0">
                <a:solidFill>
                  <a:schemeClr val="bg1"/>
                </a:solidFill>
                <a:latin typeface="Century Gothic" pitchFamily="34" charset="0"/>
              </a:endParaRPr>
            </a:p>
          </p:txBody>
        </p:sp>
        <p:sp>
          <p:nvSpPr>
            <p:cNvPr id="23" name="TextBox 22"/>
            <p:cNvSpPr txBox="1"/>
            <p:nvPr/>
          </p:nvSpPr>
          <p:spPr>
            <a:xfrm rot="480000">
              <a:off x="5936139" y="3094518"/>
              <a:ext cx="1149223" cy="338554"/>
            </a:xfrm>
            <a:prstGeom prst="rect">
              <a:avLst/>
            </a:prstGeom>
            <a:noFill/>
          </p:spPr>
          <p:txBody>
            <a:bodyPr wrap="square" rtlCol="0">
              <a:spAutoFit/>
            </a:bodyPr>
            <a:lstStyle/>
            <a:p>
              <a:r>
                <a:rPr lang="en-US" altLang="zh-CN" sz="1600" b="1" dirty="0" smtClean="0">
                  <a:solidFill>
                    <a:schemeClr val="bg1"/>
                  </a:solidFill>
                  <a:latin typeface="Century Gothic" pitchFamily="34" charset="0"/>
                </a:rPr>
                <a:t>Medical</a:t>
              </a:r>
              <a:r>
                <a:rPr lang="en-US" altLang="zh-CN" sz="1600" dirty="0" smtClean="0">
                  <a:latin typeface="Century Gothic" pitchFamily="34" charset="0"/>
                </a:rPr>
                <a:t> </a:t>
              </a:r>
              <a:endParaRPr lang="zh-CN" altLang="en-US" sz="1600" b="1" dirty="0">
                <a:solidFill>
                  <a:schemeClr val="bg1"/>
                </a:solidFill>
                <a:latin typeface="Century Gothic" pitchFamily="34" charset="0"/>
              </a:endParaRPr>
            </a:p>
          </p:txBody>
        </p:sp>
      </p:grpSp>
      <p:sp>
        <p:nvSpPr>
          <p:cNvPr id="33" name="Title Placeholder 1"/>
          <p:cNvSpPr txBox="1">
            <a:spLocks/>
          </p:cNvSpPr>
          <p:nvPr/>
        </p:nvSpPr>
        <p:spPr>
          <a:xfrm>
            <a:off x="1114884" y="545030"/>
            <a:ext cx="9694143" cy="523218"/>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smtClean="0">
                <a:solidFill>
                  <a:schemeClr val="accent1">
                    <a:lumMod val="50000"/>
                  </a:schemeClr>
                </a:solidFill>
              </a:rPr>
              <a:t>Applications of RT360 series</a:t>
            </a:r>
            <a:endParaRPr lang="en-US" sz="2800" b="0" dirty="0">
              <a:solidFill>
                <a:schemeClr val="accent1">
                  <a:lumMod val="50000"/>
                </a:schemeClr>
              </a:solidFill>
            </a:endParaRPr>
          </a:p>
        </p:txBody>
      </p:sp>
    </p:spTree>
    <p:extLst>
      <p:ext uri="{BB962C8B-B14F-4D97-AF65-F5344CB8AC3E}">
        <p14:creationId xmlns:p14="http://schemas.microsoft.com/office/powerpoint/2010/main" val="349284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295645" y="2200762"/>
            <a:ext cx="8316069" cy="1732901"/>
          </a:xfrm>
        </p:spPr>
        <p:txBody>
          <a:bodyPr>
            <a:noAutofit/>
          </a:bodyPr>
          <a:lstStyle/>
          <a:p>
            <a:pPr marL="0" indent="0">
              <a:lnSpc>
                <a:spcPct val="100000"/>
              </a:lnSpc>
              <a:spcBef>
                <a:spcPts val="0"/>
              </a:spcBef>
              <a:buNone/>
            </a:pPr>
            <a:r>
              <a:rPr lang="en-US" sz="2000" u="sng" dirty="0" smtClean="0">
                <a:hlinkClick r:id="rId2"/>
              </a:rPr>
              <a:t>Hybrid </a:t>
            </a:r>
            <a:r>
              <a:rPr lang="en-US" sz="2000" u="sng" dirty="0">
                <a:hlinkClick r:id="rId2"/>
              </a:rPr>
              <a:t>DMC</a:t>
            </a:r>
            <a:r>
              <a:rPr lang="en-US" sz="2000" u="sng" dirty="0" smtClean="0">
                <a:hlinkClick r:id="rId2"/>
              </a:rPr>
              <a:t>™ Connectors</a:t>
            </a:r>
            <a:endParaRPr lang="en-US" sz="2000" u="sng" dirty="0" smtClean="0"/>
          </a:p>
          <a:p>
            <a:pPr marL="0" indent="0">
              <a:lnSpc>
                <a:spcPct val="100000"/>
              </a:lnSpc>
              <a:spcBef>
                <a:spcPts val="0"/>
              </a:spcBef>
              <a:buNone/>
            </a:pPr>
            <a:endParaRPr lang="en-US" sz="1800" b="1" u="sng" dirty="0" smtClean="0"/>
          </a:p>
          <a:p>
            <a:pPr>
              <a:lnSpc>
                <a:spcPct val="150000"/>
              </a:lnSpc>
              <a:spcBef>
                <a:spcPts val="0"/>
              </a:spcBef>
            </a:pPr>
            <a:r>
              <a:rPr lang="en-US" altLang="zh-CN" sz="1600" dirty="0"/>
              <a:t>2 Power + PE + 1 Signal + 4 Quad Element Ethernet</a:t>
            </a:r>
          </a:p>
          <a:p>
            <a:pPr>
              <a:lnSpc>
                <a:spcPct val="150000"/>
              </a:lnSpc>
              <a:spcBef>
                <a:spcPts val="0"/>
              </a:spcBef>
            </a:pPr>
            <a:r>
              <a:rPr lang="en-US" altLang="zh-CN" sz="1600" dirty="0"/>
              <a:t>18A (2.0mm), 1A (1.0mm), 0.5A (Quad Element) Max Current</a:t>
            </a:r>
          </a:p>
          <a:p>
            <a:pPr>
              <a:lnSpc>
                <a:spcPct val="150000"/>
              </a:lnSpc>
              <a:spcBef>
                <a:spcPts val="0"/>
              </a:spcBef>
            </a:pPr>
            <a:r>
              <a:rPr lang="en-US" altLang="zh-CN" sz="1600" dirty="0"/>
              <a:t>850V (2.0/1.0mm Contacts), 30VDC (Quad Element) Max. </a:t>
            </a:r>
            <a:r>
              <a:rPr lang="en-US" altLang="zh-CN" sz="1600" dirty="0" smtClean="0"/>
              <a:t>Voltage</a:t>
            </a:r>
          </a:p>
          <a:p>
            <a:pPr>
              <a:lnSpc>
                <a:spcPct val="150000"/>
              </a:lnSpc>
              <a:spcBef>
                <a:spcPts val="0"/>
              </a:spcBef>
            </a:pPr>
            <a:r>
              <a:rPr lang="en-US" altLang="zh-CN" sz="1600" dirty="0"/>
              <a:t>UL1977, file no. is </a:t>
            </a:r>
            <a:r>
              <a:rPr lang="en-US" altLang="zh-CN" sz="1600" dirty="0" smtClean="0">
                <a:ea typeface="黑体" pitchFamily="49" charset="-122"/>
              </a:rPr>
              <a:t>E336830.</a:t>
            </a:r>
            <a:endParaRPr lang="en-US" altLang="zh-CN" sz="1600"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3650" b="6787"/>
          <a:stretch/>
        </p:blipFill>
        <p:spPr>
          <a:xfrm>
            <a:off x="641443" y="2337912"/>
            <a:ext cx="3394450" cy="1800467"/>
          </a:xfrm>
          <a:prstGeom prst="rect">
            <a:avLst/>
          </a:prstGeom>
          <a:ln>
            <a:noFill/>
          </a:ln>
        </p:spPr>
      </p:pic>
      <p:sp>
        <p:nvSpPr>
          <p:cNvPr id="7" name="Title Placeholder 1"/>
          <p:cNvSpPr txBox="1">
            <a:spLocks/>
          </p:cNvSpPr>
          <p:nvPr/>
        </p:nvSpPr>
        <p:spPr>
          <a:xfrm>
            <a:off x="0" y="723989"/>
            <a:ext cx="12192000" cy="451668"/>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smtClean="0">
                <a:solidFill>
                  <a:schemeClr val="accent1">
                    <a:lumMod val="50000"/>
                  </a:schemeClr>
                </a:solidFill>
              </a:rPr>
              <a:t>Hybrid Series</a:t>
            </a:r>
            <a:endParaRPr lang="en-US" sz="1400" b="0" dirty="0">
              <a:solidFill>
                <a:schemeClr val="tx1"/>
              </a:solidFill>
            </a:endParaRPr>
          </a:p>
        </p:txBody>
      </p:sp>
    </p:spTree>
    <p:extLst>
      <p:ext uri="{BB962C8B-B14F-4D97-AF65-F5344CB8AC3E}">
        <p14:creationId xmlns:p14="http://schemas.microsoft.com/office/powerpoint/2010/main" val="108372953"/>
      </p:ext>
    </p:extLst>
  </p:cSld>
  <p:clrMapOvr>
    <a:masterClrMapping/>
  </p:clrMapOvr>
  <p:transition spd="slow">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887802" y="1999022"/>
            <a:ext cx="10416413" cy="1365289"/>
            <a:chOff x="783930" y="1931282"/>
            <a:chExt cx="10416413" cy="1365289"/>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930" y="1931282"/>
              <a:ext cx="2047934" cy="136528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493" y="1931282"/>
              <a:ext cx="2047934" cy="136528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9798" y="1931282"/>
              <a:ext cx="2047934" cy="136528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4475" y="1931282"/>
              <a:ext cx="2047934" cy="1365289"/>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52409" y="1931282"/>
              <a:ext cx="2047934" cy="1365289"/>
            </a:xfrm>
            <a:prstGeom prst="rect">
              <a:avLst/>
            </a:prstGeom>
          </p:spPr>
        </p:pic>
      </p:grpSp>
      <p:grpSp>
        <p:nvGrpSpPr>
          <p:cNvPr id="16" name="Group 15"/>
          <p:cNvGrpSpPr/>
          <p:nvPr/>
        </p:nvGrpSpPr>
        <p:grpSpPr>
          <a:xfrm>
            <a:off x="976168" y="3429007"/>
            <a:ext cx="10239670" cy="1365289"/>
            <a:chOff x="783930" y="3760082"/>
            <a:chExt cx="10239670" cy="1365289"/>
          </a:xfrm>
        </p:grpSpPr>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3930" y="3760082"/>
              <a:ext cx="2047934" cy="1365289"/>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31864" y="3760082"/>
              <a:ext cx="2047934" cy="1365289"/>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79798" y="3760082"/>
              <a:ext cx="2047934" cy="1365289"/>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7732" y="3760082"/>
              <a:ext cx="2047934" cy="1365289"/>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75666" y="3760082"/>
              <a:ext cx="2047934" cy="1365289"/>
            </a:xfrm>
            <a:prstGeom prst="rect">
              <a:avLst/>
            </a:prstGeom>
          </p:spPr>
        </p:pic>
      </p:grpSp>
      <p:sp>
        <p:nvSpPr>
          <p:cNvPr id="19" name="Title 1"/>
          <p:cNvSpPr txBox="1">
            <a:spLocks/>
          </p:cNvSpPr>
          <p:nvPr/>
        </p:nvSpPr>
        <p:spPr>
          <a:xfrm>
            <a:off x="1269242" y="856968"/>
            <a:ext cx="9526137" cy="364637"/>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400" kern="1200">
                <a:solidFill>
                  <a:schemeClr val="tx1"/>
                </a:solidFill>
                <a:latin typeface="Century Gothic" panose="020B0502020202020204" pitchFamily="34" charset="0"/>
                <a:ea typeface="+mj-ea"/>
                <a:cs typeface="+mj-cs"/>
              </a:defRPr>
            </a:lvl1pPr>
          </a:lstStyle>
          <a:p>
            <a:pPr algn="ctr"/>
            <a:r>
              <a:rPr lang="en-US" altLang="zh-CN" sz="2800" dirty="0" smtClean="0">
                <a:solidFill>
                  <a:schemeClr val="accent1">
                    <a:lumMod val="50000"/>
                  </a:schemeClr>
                </a:solidFill>
              </a:rPr>
              <a:t>Custom cable assembly-M23 &amp; M40</a:t>
            </a:r>
            <a:endParaRPr lang="en-US" altLang="zh-CN" sz="2800" dirty="0">
              <a:solidFill>
                <a:schemeClr val="accent1">
                  <a:lumMod val="50000"/>
                </a:schemeClr>
              </a:solidFill>
            </a:endParaRPr>
          </a:p>
        </p:txBody>
      </p:sp>
    </p:spTree>
    <p:extLst>
      <p:ext uri="{BB962C8B-B14F-4D97-AF65-F5344CB8AC3E}">
        <p14:creationId xmlns:p14="http://schemas.microsoft.com/office/powerpoint/2010/main" val="2693412282"/>
      </p:ext>
    </p:extLst>
  </p:cSld>
  <p:clrMapOvr>
    <a:masterClrMapping/>
  </p:clrMapOvr>
  <p:transition spd="slow">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0" y="616110"/>
            <a:ext cx="12192000" cy="364637"/>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smtClean="0">
                <a:solidFill>
                  <a:schemeClr val="accent1">
                    <a:lumMod val="50000"/>
                  </a:schemeClr>
                </a:solidFill>
              </a:rPr>
              <a:t>Applications of Motion</a:t>
            </a:r>
            <a:r>
              <a:rPr lang="zh-CN" altLang="en-US" sz="2800" b="0" dirty="0" smtClean="0">
                <a:solidFill>
                  <a:schemeClr val="accent1">
                    <a:lumMod val="50000"/>
                  </a:schemeClr>
                </a:solidFill>
              </a:rPr>
              <a:t> </a:t>
            </a:r>
            <a:r>
              <a:rPr lang="en-US" altLang="zh-CN" sz="2800" b="0" dirty="0" smtClean="0">
                <a:solidFill>
                  <a:schemeClr val="accent1">
                    <a:lumMod val="50000"/>
                  </a:schemeClr>
                </a:solidFill>
              </a:rPr>
              <a:t>series</a:t>
            </a:r>
            <a:endParaRPr lang="en-US" sz="2800" b="0" dirty="0">
              <a:solidFill>
                <a:schemeClr val="accent1">
                  <a:lumMod val="50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7202" y="1524673"/>
            <a:ext cx="2243050" cy="17047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3757" y="4041289"/>
            <a:ext cx="2240443" cy="17047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122" y="1524673"/>
            <a:ext cx="2183477" cy="17047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3757" y="1524656"/>
            <a:ext cx="2240443" cy="17047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174" y="3974622"/>
            <a:ext cx="2192433" cy="17047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7199" y="3974622"/>
            <a:ext cx="2243051" cy="17047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85138" y="1508902"/>
            <a:ext cx="2219170" cy="17047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85136" y="4041287"/>
            <a:ext cx="2219170" cy="17047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1047677" y="3360717"/>
            <a:ext cx="1140056" cy="307777"/>
          </a:xfrm>
          <a:prstGeom prst="rect">
            <a:avLst/>
          </a:prstGeom>
          <a:noFill/>
        </p:spPr>
        <p:txBody>
          <a:bodyPr wrap="none" rtlCol="0">
            <a:spAutoFit/>
          </a:bodyPr>
          <a:lstStyle/>
          <a:p>
            <a:r>
              <a:rPr lang="en-US" altLang="zh-CN" sz="1400" dirty="0">
                <a:latin typeface="Century Gothic" pitchFamily="34" charset="0"/>
              </a:rPr>
              <a:t>INDUSTRIAL</a:t>
            </a:r>
            <a:endParaRPr lang="zh-CN" altLang="en-US" sz="1400" dirty="0">
              <a:latin typeface="Century Gothic" pitchFamily="34" charset="0"/>
            </a:endParaRPr>
          </a:p>
        </p:txBody>
      </p:sp>
      <p:sp>
        <p:nvSpPr>
          <p:cNvPr id="32" name="TextBox 31"/>
          <p:cNvSpPr txBox="1"/>
          <p:nvPr/>
        </p:nvSpPr>
        <p:spPr>
          <a:xfrm>
            <a:off x="4032940" y="3360717"/>
            <a:ext cx="1369286" cy="307777"/>
          </a:xfrm>
          <a:prstGeom prst="rect">
            <a:avLst/>
          </a:prstGeom>
          <a:noFill/>
        </p:spPr>
        <p:txBody>
          <a:bodyPr wrap="none" rtlCol="0">
            <a:spAutoFit/>
          </a:bodyPr>
          <a:lstStyle/>
          <a:p>
            <a:r>
              <a:rPr lang="en-US" altLang="zh-CN" sz="1400" dirty="0">
                <a:latin typeface="Century Gothic" pitchFamily="34" charset="0"/>
              </a:rPr>
              <a:t>ON-MACHINE</a:t>
            </a:r>
            <a:endParaRPr lang="zh-CN" altLang="en-US" sz="1400" dirty="0">
              <a:latin typeface="Century Gothic" pitchFamily="34" charset="0"/>
            </a:endParaRPr>
          </a:p>
        </p:txBody>
      </p:sp>
      <p:sp>
        <p:nvSpPr>
          <p:cNvPr id="11" name="TextBox 10"/>
          <p:cNvSpPr txBox="1"/>
          <p:nvPr/>
        </p:nvSpPr>
        <p:spPr>
          <a:xfrm>
            <a:off x="6307174" y="3354800"/>
            <a:ext cx="2396810" cy="307777"/>
          </a:xfrm>
          <a:prstGeom prst="rect">
            <a:avLst/>
          </a:prstGeom>
          <a:noFill/>
        </p:spPr>
        <p:txBody>
          <a:bodyPr wrap="none" rtlCol="0">
            <a:spAutoFit/>
          </a:bodyPr>
          <a:lstStyle/>
          <a:p>
            <a:r>
              <a:rPr lang="en-US" altLang="zh-CN" sz="1400" dirty="0">
                <a:latin typeface="Century Gothic" pitchFamily="34" charset="0"/>
              </a:rPr>
              <a:t>PACKAGING MACHINERY</a:t>
            </a:r>
            <a:endParaRPr lang="zh-CN" altLang="en-US" sz="1400" dirty="0">
              <a:latin typeface="Century Gothic" pitchFamily="34" charset="0"/>
            </a:endParaRPr>
          </a:p>
        </p:txBody>
      </p:sp>
      <p:sp>
        <p:nvSpPr>
          <p:cNvPr id="12" name="TextBox 11"/>
          <p:cNvSpPr txBox="1"/>
          <p:nvPr/>
        </p:nvSpPr>
        <p:spPr>
          <a:xfrm>
            <a:off x="9316786" y="3354800"/>
            <a:ext cx="1888659" cy="307777"/>
          </a:xfrm>
          <a:prstGeom prst="rect">
            <a:avLst/>
          </a:prstGeom>
          <a:noFill/>
        </p:spPr>
        <p:txBody>
          <a:bodyPr wrap="none" rtlCol="0">
            <a:spAutoFit/>
          </a:bodyPr>
          <a:lstStyle/>
          <a:p>
            <a:r>
              <a:rPr lang="en-US" altLang="zh-CN" sz="1400" dirty="0">
                <a:latin typeface="Century Gothic" pitchFamily="34" charset="0"/>
              </a:rPr>
              <a:t>DISTRIBUTED POWER</a:t>
            </a:r>
            <a:endParaRPr lang="zh-CN" altLang="en-US" sz="1400" dirty="0">
              <a:latin typeface="Century Gothic" pitchFamily="34" charset="0"/>
            </a:endParaRPr>
          </a:p>
        </p:txBody>
      </p:sp>
      <p:sp>
        <p:nvSpPr>
          <p:cNvPr id="13" name="TextBox 12"/>
          <p:cNvSpPr txBox="1"/>
          <p:nvPr/>
        </p:nvSpPr>
        <p:spPr>
          <a:xfrm>
            <a:off x="794768" y="5769774"/>
            <a:ext cx="1819729" cy="307777"/>
          </a:xfrm>
          <a:prstGeom prst="rect">
            <a:avLst/>
          </a:prstGeom>
          <a:noFill/>
        </p:spPr>
        <p:txBody>
          <a:bodyPr wrap="none" rtlCol="0">
            <a:spAutoFit/>
          </a:bodyPr>
          <a:lstStyle/>
          <a:p>
            <a:r>
              <a:rPr lang="en-US" altLang="zh-CN" sz="1400" dirty="0">
                <a:latin typeface="Century Gothic" pitchFamily="34" charset="0"/>
              </a:rPr>
              <a:t>MOTION CONTROL</a:t>
            </a:r>
            <a:endParaRPr lang="zh-CN" altLang="en-US" sz="1400" dirty="0">
              <a:latin typeface="Century Gothic" pitchFamily="34" charset="0"/>
            </a:endParaRPr>
          </a:p>
        </p:txBody>
      </p:sp>
      <p:sp>
        <p:nvSpPr>
          <p:cNvPr id="14" name="TextBox 13"/>
          <p:cNvSpPr txBox="1"/>
          <p:nvPr/>
        </p:nvSpPr>
        <p:spPr>
          <a:xfrm>
            <a:off x="4275694" y="5769774"/>
            <a:ext cx="721672" cy="307777"/>
          </a:xfrm>
          <a:prstGeom prst="rect">
            <a:avLst/>
          </a:prstGeom>
          <a:noFill/>
        </p:spPr>
        <p:txBody>
          <a:bodyPr wrap="none" rtlCol="0">
            <a:spAutoFit/>
          </a:bodyPr>
          <a:lstStyle/>
          <a:p>
            <a:r>
              <a:rPr lang="en-US" altLang="zh-CN" sz="1400" dirty="0" smtClean="0">
                <a:latin typeface="Century Gothic" pitchFamily="34" charset="0"/>
              </a:rPr>
              <a:t>Printer</a:t>
            </a:r>
            <a:endParaRPr lang="zh-CN" altLang="en-US" sz="1400" dirty="0">
              <a:latin typeface="Century Gothic" pitchFamily="34" charset="0"/>
            </a:endParaRPr>
          </a:p>
        </p:txBody>
      </p:sp>
      <p:sp>
        <p:nvSpPr>
          <p:cNvPr id="15" name="TextBox 14"/>
          <p:cNvSpPr txBox="1"/>
          <p:nvPr/>
        </p:nvSpPr>
        <p:spPr>
          <a:xfrm>
            <a:off x="6909635" y="5769774"/>
            <a:ext cx="981359" cy="307777"/>
          </a:xfrm>
          <a:prstGeom prst="rect">
            <a:avLst/>
          </a:prstGeom>
          <a:noFill/>
        </p:spPr>
        <p:txBody>
          <a:bodyPr wrap="none" rtlCol="0">
            <a:spAutoFit/>
          </a:bodyPr>
          <a:lstStyle/>
          <a:p>
            <a:r>
              <a:rPr lang="en-US" altLang="zh-CN" sz="1400" dirty="0">
                <a:latin typeface="Century Gothic" pitchFamily="34" charset="0"/>
              </a:rPr>
              <a:t>MEDICAL</a:t>
            </a:r>
            <a:endParaRPr lang="zh-CN" altLang="en-US" sz="1400" dirty="0">
              <a:latin typeface="Century Gothic" pitchFamily="34" charset="0"/>
            </a:endParaRPr>
          </a:p>
        </p:txBody>
      </p:sp>
      <p:sp>
        <p:nvSpPr>
          <p:cNvPr id="16" name="TextBox 15"/>
          <p:cNvSpPr txBox="1"/>
          <p:nvPr/>
        </p:nvSpPr>
        <p:spPr>
          <a:xfrm>
            <a:off x="9481831" y="5823812"/>
            <a:ext cx="1880643" cy="307777"/>
          </a:xfrm>
          <a:prstGeom prst="rect">
            <a:avLst/>
          </a:prstGeom>
          <a:noFill/>
        </p:spPr>
        <p:txBody>
          <a:bodyPr wrap="none" rtlCol="0">
            <a:spAutoFit/>
          </a:bodyPr>
          <a:lstStyle/>
          <a:p>
            <a:r>
              <a:rPr lang="en-US" altLang="zh-CN" sz="1400" dirty="0">
                <a:latin typeface="Century Gothic" pitchFamily="34" charset="0"/>
              </a:rPr>
              <a:t>COMMUNICATIONS</a:t>
            </a:r>
            <a:endParaRPr lang="zh-CN" altLang="en-US" sz="1400" dirty="0">
              <a:latin typeface="Century Gothic" pitchFamily="34" charset="0"/>
            </a:endParaRPr>
          </a:p>
        </p:txBody>
      </p:sp>
    </p:spTree>
    <p:extLst>
      <p:ext uri="{BB962C8B-B14F-4D97-AF65-F5344CB8AC3E}">
        <p14:creationId xmlns:p14="http://schemas.microsoft.com/office/powerpoint/2010/main" val="1591954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954" y="3991917"/>
            <a:ext cx="2464388" cy="1848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0847" y="3991917"/>
            <a:ext cx="1620570" cy="1845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图片 3"/>
          <p:cNvPicPr>
            <a:picLocks noChangeAspect="1"/>
          </p:cNvPicPr>
          <p:nvPr/>
        </p:nvPicPr>
        <p:blipFill>
          <a:blip r:embed="rId4"/>
          <a:stretch>
            <a:fillRect/>
          </a:stretch>
        </p:blipFill>
        <p:spPr>
          <a:xfrm>
            <a:off x="6188149" y="3998656"/>
            <a:ext cx="4059621" cy="1841553"/>
          </a:xfrm>
          <a:prstGeom prst="rect">
            <a:avLst/>
          </a:prstGeom>
        </p:spPr>
      </p:pic>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969" y="1754035"/>
            <a:ext cx="2765373" cy="1405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C:\Users\marcel.zhu\Desktop\电机线图片.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71064" y="1727659"/>
            <a:ext cx="2102413" cy="157349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txBox="1">
            <a:spLocks/>
          </p:cNvSpPr>
          <p:nvPr/>
        </p:nvSpPr>
        <p:spPr>
          <a:xfrm>
            <a:off x="1" y="628746"/>
            <a:ext cx="12192000" cy="533304"/>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a:solidFill>
                  <a:schemeClr val="accent1">
                    <a:lumMod val="50000"/>
                  </a:schemeClr>
                </a:solidFill>
              </a:rPr>
              <a:t>S</a:t>
            </a:r>
            <a:r>
              <a:rPr lang="en-US" altLang="zh-CN" sz="2800" b="0" dirty="0" smtClean="0">
                <a:solidFill>
                  <a:schemeClr val="accent1">
                    <a:lumMod val="50000"/>
                  </a:schemeClr>
                </a:solidFill>
              </a:rPr>
              <a:t>ervo control </a:t>
            </a:r>
            <a:r>
              <a:rPr lang="en-US" altLang="zh-CN" sz="2800" b="0" dirty="0">
                <a:solidFill>
                  <a:schemeClr val="accent1">
                    <a:lumMod val="50000"/>
                  </a:schemeClr>
                </a:solidFill>
              </a:rPr>
              <a:t>connectors</a:t>
            </a:r>
            <a:r>
              <a:rPr lang="zh-CN" altLang="en-US" sz="2800" b="0" dirty="0" smtClean="0">
                <a:solidFill>
                  <a:schemeClr val="accent1">
                    <a:lumMod val="50000"/>
                  </a:schemeClr>
                </a:solidFill>
              </a:rPr>
              <a:t> </a:t>
            </a:r>
            <a:r>
              <a:rPr lang="en-US" altLang="zh-CN" sz="2800" b="0" dirty="0">
                <a:solidFill>
                  <a:schemeClr val="accent1">
                    <a:lumMod val="50000"/>
                  </a:schemeClr>
                </a:solidFill>
                <a:ea typeface="黑体" pitchFamily="49" charset="-122"/>
              </a:rPr>
              <a:t>success </a:t>
            </a:r>
            <a:r>
              <a:rPr lang="en-US" altLang="zh-CN" sz="2800" b="0" dirty="0" smtClean="0">
                <a:solidFill>
                  <a:schemeClr val="accent1">
                    <a:lumMod val="50000"/>
                  </a:schemeClr>
                </a:solidFill>
                <a:ea typeface="黑体" pitchFamily="49" charset="-122"/>
              </a:rPr>
              <a:t>story</a:t>
            </a:r>
            <a:endParaRPr lang="en-US" sz="2800" b="0" dirty="0">
              <a:solidFill>
                <a:schemeClr val="accent1">
                  <a:lumMod val="50000"/>
                </a:schemeClr>
              </a:solidFill>
            </a:endParaRPr>
          </a:p>
        </p:txBody>
      </p:sp>
      <p:sp>
        <p:nvSpPr>
          <p:cNvPr id="8" name="Rectangle 4"/>
          <p:cNvSpPr/>
          <p:nvPr/>
        </p:nvSpPr>
        <p:spPr>
          <a:xfrm>
            <a:off x="6188149" y="1557511"/>
            <a:ext cx="6003851" cy="1338828"/>
          </a:xfrm>
          <a:prstGeom prst="rect">
            <a:avLst/>
          </a:prstGeom>
        </p:spPr>
        <p:txBody>
          <a:bodyPr wrap="square">
            <a:spAutoFit/>
          </a:bodyPr>
          <a:lstStyle/>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Country: </a:t>
            </a:r>
            <a:r>
              <a:rPr lang="en-US" altLang="zh-CN" dirty="0">
                <a:latin typeface="Century Gothic" pitchFamily="34" charset="0"/>
                <a:ea typeface="黑体" pitchFamily="49" charset="-122"/>
              </a:rPr>
              <a:t>Worldwide</a:t>
            </a:r>
            <a:endParaRPr lang="en-SG" altLang="zh-TW" dirty="0">
              <a:latin typeface="Century Gothic"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a:t>
            </a:r>
            <a:r>
              <a:rPr lang="en-SG" altLang="zh-TW" b="1" dirty="0" smtClean="0">
                <a:latin typeface="Century Gothic" pitchFamily="34" charset="0"/>
              </a:rPr>
              <a:t>:</a:t>
            </a:r>
            <a:r>
              <a:rPr lang="en-SG" altLang="zh-TW" dirty="0" smtClean="0">
                <a:latin typeface="Century Gothic" pitchFamily="34" charset="0"/>
              </a:rPr>
              <a:t> </a:t>
            </a:r>
            <a:r>
              <a:rPr lang="en-US" altLang="zh-CN" sz="1500" dirty="0">
                <a:latin typeface="Century Gothic" panose="020B0502020202020204" pitchFamily="34" charset="0"/>
              </a:rPr>
              <a:t>Power/Signal Distribution, VFD, Servo Motor</a:t>
            </a:r>
            <a:endParaRPr lang="en-SG" altLang="zh-TW" sz="1500" dirty="0" smtClean="0">
              <a:latin typeface="Century Gothic"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Product</a:t>
            </a:r>
            <a:r>
              <a:rPr lang="en-SG" altLang="zh-TW" b="1" dirty="0" smtClean="0">
                <a:latin typeface="Century Gothic" pitchFamily="34" charset="0"/>
              </a:rPr>
              <a:t>: </a:t>
            </a:r>
            <a:r>
              <a:rPr lang="en-US" altLang="zh-CN" dirty="0" err="1">
                <a:latin typeface="Century Gothic" panose="020B0502020202020204" pitchFamily="34" charset="0"/>
              </a:rPr>
              <a:t>PowerBoss</a:t>
            </a:r>
            <a:r>
              <a:rPr lang="en-US" altLang="zh-CN" dirty="0">
                <a:latin typeface="Century Gothic" panose="020B0502020202020204" pitchFamily="34" charset="0"/>
              </a:rPr>
              <a:t> Lite/Mini/Motion Cable </a:t>
            </a:r>
            <a:r>
              <a:rPr lang="en-US" altLang="zh-CN" dirty="0" err="1">
                <a:latin typeface="Century Gothic" panose="020B0502020202020204" pitchFamily="34" charset="0"/>
              </a:rPr>
              <a:t>Assy</a:t>
            </a:r>
            <a:endParaRPr lang="en-SG" altLang="zh-TW" dirty="0">
              <a:latin typeface="Century Gothic" pitchFamily="34" charset="0"/>
            </a:endParaRPr>
          </a:p>
        </p:txBody>
      </p:sp>
    </p:spTree>
    <p:extLst>
      <p:ext uri="{BB962C8B-B14F-4D97-AF65-F5344CB8AC3E}">
        <p14:creationId xmlns:p14="http://schemas.microsoft.com/office/powerpoint/2010/main" val="39806630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Placeholder 1"/>
          <p:cNvSpPr txBox="1">
            <a:spLocks/>
          </p:cNvSpPr>
          <p:nvPr/>
        </p:nvSpPr>
        <p:spPr>
          <a:xfrm>
            <a:off x="1" y="628746"/>
            <a:ext cx="12192000" cy="533304"/>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a:solidFill>
                  <a:schemeClr val="accent1">
                    <a:lumMod val="50000"/>
                  </a:schemeClr>
                </a:solidFill>
              </a:rPr>
              <a:t>S</a:t>
            </a:r>
            <a:r>
              <a:rPr lang="en-US" altLang="zh-CN" sz="2800" b="0" dirty="0" smtClean="0">
                <a:solidFill>
                  <a:schemeClr val="accent1">
                    <a:lumMod val="50000"/>
                  </a:schemeClr>
                </a:solidFill>
              </a:rPr>
              <a:t>ervo control </a:t>
            </a:r>
            <a:r>
              <a:rPr lang="en-US" altLang="zh-CN" sz="2800" b="0" dirty="0">
                <a:solidFill>
                  <a:schemeClr val="accent1">
                    <a:lumMod val="50000"/>
                  </a:schemeClr>
                </a:solidFill>
              </a:rPr>
              <a:t>connectors</a:t>
            </a:r>
            <a:r>
              <a:rPr lang="zh-CN" altLang="en-US" sz="2800" b="0" dirty="0" smtClean="0">
                <a:solidFill>
                  <a:schemeClr val="accent1">
                    <a:lumMod val="50000"/>
                  </a:schemeClr>
                </a:solidFill>
              </a:rPr>
              <a:t> </a:t>
            </a:r>
            <a:r>
              <a:rPr lang="en-US" altLang="zh-CN" sz="2800" b="0" dirty="0">
                <a:solidFill>
                  <a:schemeClr val="accent1">
                    <a:lumMod val="50000"/>
                  </a:schemeClr>
                </a:solidFill>
                <a:ea typeface="黑体" pitchFamily="49" charset="-122"/>
              </a:rPr>
              <a:t>success </a:t>
            </a:r>
            <a:r>
              <a:rPr lang="en-US" altLang="zh-CN" sz="2800" b="0" dirty="0" smtClean="0">
                <a:solidFill>
                  <a:schemeClr val="accent1">
                    <a:lumMod val="50000"/>
                  </a:schemeClr>
                </a:solidFill>
                <a:ea typeface="黑体" pitchFamily="49" charset="-122"/>
              </a:rPr>
              <a:t>story</a:t>
            </a:r>
            <a:endParaRPr lang="en-US" sz="2800" b="0" dirty="0">
              <a:solidFill>
                <a:schemeClr val="accent1">
                  <a:lumMod val="50000"/>
                </a:schemeClr>
              </a:solidFill>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6984" y="3462128"/>
            <a:ext cx="3365795" cy="21986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716355" y="1557511"/>
            <a:ext cx="5045222" cy="1338828"/>
          </a:xfrm>
          <a:prstGeom prst="rect">
            <a:avLst/>
          </a:prstGeom>
        </p:spPr>
        <p:txBody>
          <a:bodyPr wrap="square">
            <a:spAutoFit/>
          </a:bodyPr>
          <a:lstStyle/>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Country: </a:t>
            </a:r>
            <a:r>
              <a:rPr lang="en-US" altLang="zh-CN" dirty="0" smtClean="0">
                <a:latin typeface="Century Gothic" pitchFamily="34" charset="0"/>
                <a:ea typeface="黑体" pitchFamily="49" charset="-122"/>
              </a:rPr>
              <a:t>China</a:t>
            </a:r>
            <a:endParaRPr lang="en-SG" altLang="zh-TW" dirty="0">
              <a:latin typeface="Century Gothic"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a:t>
            </a:r>
            <a:r>
              <a:rPr lang="en-SG" altLang="zh-TW" b="1" dirty="0" smtClean="0">
                <a:latin typeface="Century Gothic" pitchFamily="34" charset="0"/>
              </a:rPr>
              <a:t>:</a:t>
            </a:r>
            <a:r>
              <a:rPr lang="en-SG" altLang="zh-TW" dirty="0" smtClean="0">
                <a:latin typeface="Century Gothic" pitchFamily="34" charset="0"/>
              </a:rPr>
              <a:t> </a:t>
            </a:r>
            <a:r>
              <a:rPr lang="zh-CN" altLang="en-US" dirty="0" smtClean="0">
                <a:latin typeface="Century Gothic" pitchFamily="34" charset="0"/>
                <a:ea typeface="黑体" pitchFamily="49" charset="-122"/>
              </a:rPr>
              <a:t> </a:t>
            </a:r>
            <a:r>
              <a:rPr lang="en-US" altLang="zh-CN" dirty="0" smtClean="0">
                <a:latin typeface="Century Gothic" pitchFamily="34" charset="0"/>
                <a:ea typeface="黑体" pitchFamily="49" charset="-122"/>
              </a:rPr>
              <a:t>Industry robot</a:t>
            </a:r>
            <a:endParaRPr lang="en-SG" altLang="zh-TW" dirty="0" smtClean="0">
              <a:latin typeface="Century Gothic"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Product</a:t>
            </a:r>
            <a:r>
              <a:rPr lang="en-SG" altLang="zh-TW" b="1" dirty="0" smtClean="0">
                <a:latin typeface="Century Gothic" pitchFamily="34" charset="0"/>
              </a:rPr>
              <a:t>: </a:t>
            </a:r>
            <a:r>
              <a:rPr lang="en-US" altLang="zh-TW" dirty="0" smtClean="0">
                <a:latin typeface="Century Gothic" pitchFamily="34" charset="0"/>
              </a:rPr>
              <a:t>M</a:t>
            </a:r>
            <a:r>
              <a:rPr lang="en-US" altLang="zh-CN" dirty="0" smtClean="0">
                <a:latin typeface="Century Gothic" pitchFamily="34" charset="0"/>
                <a:ea typeface="黑体" pitchFamily="49" charset="-122"/>
              </a:rPr>
              <a:t>23 standard series</a:t>
            </a:r>
            <a:endParaRPr lang="en-SG" altLang="zh-TW" dirty="0">
              <a:latin typeface="Century Gothic" pitchFamily="34"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37" y="1719469"/>
            <a:ext cx="5031661" cy="39413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096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835C31-86FC-471C-846F-01C073D7D27C}"/>
              </a:ext>
            </a:extLst>
          </p:cNvPr>
          <p:cNvGrpSpPr/>
          <p:nvPr/>
        </p:nvGrpSpPr>
        <p:grpSpPr>
          <a:xfrm>
            <a:off x="6394650" y="3770903"/>
            <a:ext cx="4241150" cy="2079450"/>
            <a:chOff x="3809999" y="3734800"/>
            <a:chExt cx="3599806" cy="1689960"/>
          </a:xfrm>
        </p:grpSpPr>
        <p:pic>
          <p:nvPicPr>
            <p:cNvPr id="6" name="Picture 5">
              <a:extLst>
                <a:ext uri="{FF2B5EF4-FFF2-40B4-BE49-F238E27FC236}">
                  <a16:creationId xmlns:a16="http://schemas.microsoft.com/office/drawing/2014/main" id="{47B9ACDB-7A69-4FCD-A4B3-684EF19DEE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9999" y="3737769"/>
              <a:ext cx="1568375" cy="1686991"/>
            </a:xfrm>
            <a:prstGeom prst="rect">
              <a:avLst/>
            </a:prstGeom>
          </p:spPr>
        </p:pic>
        <p:pic>
          <p:nvPicPr>
            <p:cNvPr id="7" name="Picture 6">
              <a:extLst>
                <a:ext uri="{FF2B5EF4-FFF2-40B4-BE49-F238E27FC236}">
                  <a16:creationId xmlns:a16="http://schemas.microsoft.com/office/drawing/2014/main" id="{F25BAE5A-5EA2-43B3-8BD5-5B84CDC41F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318" y="3734800"/>
              <a:ext cx="1634487" cy="1686991"/>
            </a:xfrm>
            <a:prstGeom prst="rect">
              <a:avLst/>
            </a:prstGeom>
          </p:spPr>
        </p:pic>
      </p:grpSp>
      <p:pic>
        <p:nvPicPr>
          <p:cNvPr id="3" name="Picture 2">
            <a:extLst>
              <a:ext uri="{FF2B5EF4-FFF2-40B4-BE49-F238E27FC236}">
                <a16:creationId xmlns:a16="http://schemas.microsoft.com/office/drawing/2014/main" id="{78E44D78-8BB5-42DD-B07A-C31D64CCFC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56" t="8333" r="16667"/>
          <a:stretch/>
        </p:blipFill>
        <p:spPr>
          <a:xfrm>
            <a:off x="6182740" y="1380899"/>
            <a:ext cx="2079393" cy="1946666"/>
          </a:xfrm>
          <a:prstGeom prst="rect">
            <a:avLst/>
          </a:prstGeom>
        </p:spPr>
      </p:pic>
      <p:sp>
        <p:nvSpPr>
          <p:cNvPr id="2" name="Rectangle 1"/>
          <p:cNvSpPr/>
          <p:nvPr/>
        </p:nvSpPr>
        <p:spPr>
          <a:xfrm>
            <a:off x="678639" y="1380899"/>
            <a:ext cx="5504101" cy="5355312"/>
          </a:xfrm>
          <a:prstGeom prst="rect">
            <a:avLst/>
          </a:prstGeom>
        </p:spPr>
        <p:txBody>
          <a:bodyPr wrap="square">
            <a:spAutoFit/>
          </a:bodyPr>
          <a:lstStyle/>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Country: </a:t>
            </a:r>
            <a:r>
              <a:rPr lang="en-US" altLang="zh-CN" dirty="0" smtClean="0">
                <a:latin typeface="Century Gothic" pitchFamily="34" charset="0"/>
                <a:ea typeface="黑体" pitchFamily="49" charset="-122"/>
              </a:rPr>
              <a:t>Japan</a:t>
            </a:r>
            <a:endParaRPr lang="en-SG" altLang="zh-TW" dirty="0">
              <a:latin typeface="Century Gothic"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a:t>
            </a:r>
            <a:r>
              <a:rPr lang="en-SG" altLang="zh-TW" b="1" dirty="0" smtClean="0">
                <a:latin typeface="Century Gothic" pitchFamily="34" charset="0"/>
              </a:rPr>
              <a:t>:</a:t>
            </a:r>
            <a:r>
              <a:rPr lang="en-SG" altLang="zh-TW" dirty="0" smtClean="0">
                <a:latin typeface="Century Gothic" pitchFamily="34" charset="0"/>
              </a:rPr>
              <a:t>  Servo Motors</a:t>
            </a: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Product</a:t>
            </a:r>
            <a:r>
              <a:rPr lang="en-SG" altLang="zh-TW" b="1" dirty="0" smtClean="0">
                <a:latin typeface="Century Gothic" pitchFamily="34" charset="0"/>
              </a:rPr>
              <a:t>: </a:t>
            </a:r>
            <a:r>
              <a:rPr lang="en-US" altLang="zh-TW" dirty="0" smtClean="0">
                <a:latin typeface="Century Gothic" pitchFamily="34" charset="0"/>
              </a:rPr>
              <a:t>M</a:t>
            </a:r>
            <a:r>
              <a:rPr lang="en-US" altLang="zh-CN" dirty="0" smtClean="0">
                <a:latin typeface="Century Gothic" pitchFamily="34" charset="0"/>
                <a:ea typeface="黑体" pitchFamily="49" charset="-122"/>
              </a:rPr>
              <a:t>23</a:t>
            </a:r>
            <a:r>
              <a:rPr lang="zh-CN" altLang="en-US" dirty="0">
                <a:latin typeface="Century Gothic" pitchFamily="34" charset="0"/>
                <a:ea typeface="黑体" pitchFamily="49" charset="-122"/>
              </a:rPr>
              <a:t> </a:t>
            </a:r>
            <a:r>
              <a:rPr lang="en-US" altLang="zh-CN" dirty="0" smtClean="0">
                <a:latin typeface="Century Gothic" pitchFamily="34" charset="0"/>
                <a:ea typeface="黑体" pitchFamily="49" charset="-122"/>
              </a:rPr>
              <a:t>Hybrid DMC</a:t>
            </a:r>
            <a:endParaRPr lang="en-US" altLang="zh-CN" dirty="0">
              <a:latin typeface="Century Gothic" pitchFamily="34" charset="0"/>
              <a:ea typeface="黑体" pitchFamily="49" charset="-122"/>
            </a:endParaRPr>
          </a:p>
          <a:p>
            <a:pPr>
              <a:lnSpc>
                <a:spcPct val="150000"/>
              </a:lnSpc>
            </a:pPr>
            <a:endParaRPr lang="en-US" altLang="zh-TW" dirty="0">
              <a:latin typeface="Century Gothic" pitchFamily="34" charset="0"/>
              <a:ea typeface="黑体" pitchFamily="49" charset="-122"/>
            </a:endParaRPr>
          </a:p>
          <a:p>
            <a:pPr marL="342900" indent="-342900">
              <a:lnSpc>
                <a:spcPct val="150000"/>
              </a:lnSpc>
              <a:buFont typeface="Arial" pitchFamily="34" charset="0"/>
              <a:buChar char="•"/>
            </a:pPr>
            <a:endParaRPr lang="en-SG" altLang="zh-TW" dirty="0">
              <a:latin typeface="Century Gothic" pitchFamily="34" charset="0"/>
            </a:endParaRPr>
          </a:p>
          <a:p>
            <a:pPr marL="342900" indent="-342900">
              <a:lnSpc>
                <a:spcPct val="150000"/>
              </a:lnSpc>
              <a:buFont typeface="Arial" pitchFamily="34" charset="0"/>
              <a:buChar char="•"/>
            </a:pPr>
            <a:endParaRPr lang="en-US" altLang="zh-CN" dirty="0" smtClean="0">
              <a:latin typeface="Century Gothic" pitchFamily="34" charset="0"/>
              <a:ea typeface="黑体" pitchFamily="49" charset="-122"/>
            </a:endParaRPr>
          </a:p>
          <a:p>
            <a:pPr marL="342900" indent="-342900">
              <a:lnSpc>
                <a:spcPct val="150000"/>
              </a:lnSpc>
              <a:buFont typeface="Arial" pitchFamily="34" charset="0"/>
              <a:buChar char="•"/>
            </a:pPr>
            <a:r>
              <a:rPr lang="en-US" altLang="zh-CN" b="1" dirty="0" smtClean="0">
                <a:latin typeface="Century Gothic" pitchFamily="34" charset="0"/>
                <a:ea typeface="黑体" pitchFamily="49" charset="-122"/>
              </a:rPr>
              <a:t>Country: </a:t>
            </a:r>
            <a:r>
              <a:rPr lang="en-US" altLang="zh-CN" dirty="0" smtClean="0">
                <a:latin typeface="Century Gothic" pitchFamily="34" charset="0"/>
                <a:ea typeface="黑体" pitchFamily="49" charset="-122"/>
              </a:rPr>
              <a:t>North America</a:t>
            </a:r>
            <a:endParaRPr lang="en-SG" altLang="zh-TW" dirty="0">
              <a:latin typeface="Century Gothic"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Application:</a:t>
            </a:r>
            <a:r>
              <a:rPr lang="en-SG" altLang="zh-TW" dirty="0" smtClean="0">
                <a:latin typeface="Century Gothic" pitchFamily="34" charset="0"/>
              </a:rPr>
              <a:t>  </a:t>
            </a:r>
            <a:r>
              <a:rPr lang="en-US" altLang="zh-CN" dirty="0" smtClean="0">
                <a:latin typeface="Century Gothic" pitchFamily="34" charset="0"/>
                <a:ea typeface="黑体" pitchFamily="49" charset="-122"/>
              </a:rPr>
              <a:t>Power/Control for Welding Systems</a:t>
            </a:r>
            <a:endParaRPr lang="en-SG" altLang="zh-TW" dirty="0">
              <a:latin typeface="Century Gothic"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Product: </a:t>
            </a:r>
            <a:r>
              <a:rPr lang="en-SG" altLang="zh-TW" b="1" dirty="0" smtClean="0">
                <a:latin typeface="Century Gothic" pitchFamily="34" charset="0"/>
              </a:rPr>
              <a:t> </a:t>
            </a:r>
            <a:r>
              <a:rPr lang="en-US" altLang="zh-TW" dirty="0" smtClean="0">
                <a:latin typeface="Century Gothic" pitchFamily="34" charset="0"/>
              </a:rPr>
              <a:t>M</a:t>
            </a:r>
            <a:r>
              <a:rPr lang="en-US" altLang="zh-CN" dirty="0" smtClean="0">
                <a:latin typeface="Century Gothic" pitchFamily="34" charset="0"/>
                <a:ea typeface="黑体" pitchFamily="49" charset="-122"/>
              </a:rPr>
              <a:t>23 connector and cable assembly</a:t>
            </a:r>
            <a:endParaRPr lang="en-SG" altLang="zh-TW" dirty="0">
              <a:latin typeface="Century Gothic" pitchFamily="34" charset="0"/>
            </a:endParaRPr>
          </a:p>
          <a:p>
            <a:pPr marL="342900" indent="-342900">
              <a:lnSpc>
                <a:spcPct val="150000"/>
              </a:lnSpc>
              <a:buFont typeface="Arial" pitchFamily="34" charset="0"/>
              <a:buChar char="•"/>
            </a:pPr>
            <a:endParaRPr lang="en-US" altLang="zh-CN" dirty="0">
              <a:latin typeface="Century Gothic" pitchFamily="34" charset="0"/>
              <a:ea typeface="黑体" pitchFamily="49" charset="-122"/>
            </a:endParaRPr>
          </a:p>
          <a:p>
            <a:endParaRPr lang="en-SG" altLang="zh-TW" dirty="0">
              <a:solidFill>
                <a:schemeClr val="tx2">
                  <a:lumMod val="60000"/>
                  <a:lumOff val="40000"/>
                </a:schemeClr>
              </a:solidFill>
              <a:latin typeface="Century Gothic" pitchFamily="34" charset="0"/>
            </a:endParaRPr>
          </a:p>
        </p:txBody>
      </p:sp>
      <p:pic>
        <p:nvPicPr>
          <p:cNvPr id="4" name="Picture 3">
            <a:extLst>
              <a:ext uri="{FF2B5EF4-FFF2-40B4-BE49-F238E27FC236}">
                <a16:creationId xmlns:a16="http://schemas.microsoft.com/office/drawing/2014/main" id="{F953BB63-50C0-4B5F-8A4D-0DF31F750A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30" r="4876"/>
          <a:stretch/>
        </p:blipFill>
        <p:spPr>
          <a:xfrm>
            <a:off x="8801852" y="1401364"/>
            <a:ext cx="1524001" cy="1682237"/>
          </a:xfrm>
          <a:prstGeom prst="rect">
            <a:avLst/>
          </a:prstGeom>
        </p:spPr>
      </p:pic>
      <p:sp>
        <p:nvSpPr>
          <p:cNvPr id="9" name="Title Placeholder 1"/>
          <p:cNvSpPr txBox="1">
            <a:spLocks/>
          </p:cNvSpPr>
          <p:nvPr/>
        </p:nvSpPr>
        <p:spPr>
          <a:xfrm>
            <a:off x="1" y="628746"/>
            <a:ext cx="12192000" cy="533304"/>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a:solidFill>
                  <a:schemeClr val="accent1">
                    <a:lumMod val="50000"/>
                  </a:schemeClr>
                </a:solidFill>
              </a:rPr>
              <a:t>S</a:t>
            </a:r>
            <a:r>
              <a:rPr lang="en-US" altLang="zh-CN" sz="2800" b="0" dirty="0" smtClean="0">
                <a:solidFill>
                  <a:schemeClr val="accent1">
                    <a:lumMod val="50000"/>
                  </a:schemeClr>
                </a:solidFill>
              </a:rPr>
              <a:t>ervo control </a:t>
            </a:r>
            <a:r>
              <a:rPr lang="en-US" altLang="zh-CN" sz="2800" b="0" dirty="0">
                <a:solidFill>
                  <a:schemeClr val="accent1">
                    <a:lumMod val="50000"/>
                  </a:schemeClr>
                </a:solidFill>
              </a:rPr>
              <a:t>connectors</a:t>
            </a:r>
            <a:r>
              <a:rPr lang="zh-CN" altLang="en-US" sz="2800" b="0" dirty="0" smtClean="0">
                <a:solidFill>
                  <a:schemeClr val="accent1">
                    <a:lumMod val="50000"/>
                  </a:schemeClr>
                </a:solidFill>
              </a:rPr>
              <a:t> </a:t>
            </a:r>
            <a:r>
              <a:rPr lang="en-US" altLang="zh-CN" sz="2800" b="0" dirty="0">
                <a:solidFill>
                  <a:schemeClr val="accent1">
                    <a:lumMod val="50000"/>
                  </a:schemeClr>
                </a:solidFill>
                <a:ea typeface="黑体" pitchFamily="49" charset="-122"/>
              </a:rPr>
              <a:t>success </a:t>
            </a:r>
            <a:r>
              <a:rPr lang="en-US" altLang="zh-CN" sz="2800" b="0" dirty="0" smtClean="0">
                <a:solidFill>
                  <a:schemeClr val="accent1">
                    <a:lumMod val="50000"/>
                  </a:schemeClr>
                </a:solidFill>
                <a:ea typeface="黑体" pitchFamily="49" charset="-122"/>
              </a:rPr>
              <a:t>story</a:t>
            </a:r>
            <a:endParaRPr lang="en-US" sz="2800" b="0" dirty="0">
              <a:solidFill>
                <a:schemeClr val="accent1">
                  <a:lumMod val="50000"/>
                </a:schemeClr>
              </a:solidFill>
            </a:endParaRPr>
          </a:p>
        </p:txBody>
      </p:sp>
    </p:spTree>
    <p:extLst>
      <p:ext uri="{BB962C8B-B14F-4D97-AF65-F5344CB8AC3E}">
        <p14:creationId xmlns:p14="http://schemas.microsoft.com/office/powerpoint/2010/main" val="314801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8028" y="2638063"/>
            <a:ext cx="9645309" cy="3631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4294967295"/>
          </p:nvPr>
        </p:nvSpPr>
        <p:spPr>
          <a:xfrm>
            <a:off x="1658028" y="1202250"/>
            <a:ext cx="9548818" cy="1459063"/>
          </a:xfrm>
          <a:noFill/>
          <a:ln>
            <a:solidFill>
              <a:schemeClr val="tx1"/>
            </a:solidFill>
            <a:prstDash val="dash"/>
          </a:ln>
        </p:spPr>
        <p:txBody>
          <a:bodyPr wrap="square" tIns="91440">
            <a:noAutofit/>
          </a:bodyPr>
          <a:lstStyle/>
          <a:p>
            <a:pPr marL="0" indent="0">
              <a:lnSpc>
                <a:spcPct val="150000"/>
              </a:lnSpc>
              <a:spcBef>
                <a:spcPts val="0"/>
              </a:spcBef>
              <a:buNone/>
            </a:pPr>
            <a:r>
              <a:rPr lang="en-US" altLang="zh-CN" sz="1400" i="1" dirty="0" smtClean="0"/>
              <a:t>Our </a:t>
            </a:r>
            <a:r>
              <a:rPr lang="en-US" altLang="zh-CN" sz="1400" i="1" dirty="0"/>
              <a:t>Factory Automation - Distributed Power and Control product lines were developed in response to the need for robust, streamlined and scalable products for use in robotic and material handling systems, such as: conveyors, sorting, automated storage and retrieval, packaging, overhead transport, palletizing and any other options imaginable.</a:t>
            </a:r>
          </a:p>
        </p:txBody>
      </p:sp>
      <p:sp>
        <p:nvSpPr>
          <p:cNvPr id="11" name="Title Placeholder 1"/>
          <p:cNvSpPr txBox="1">
            <a:spLocks/>
          </p:cNvSpPr>
          <p:nvPr/>
        </p:nvSpPr>
        <p:spPr>
          <a:xfrm>
            <a:off x="1173707" y="532013"/>
            <a:ext cx="9567081" cy="364637"/>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3600" dirty="0" smtClean="0">
                <a:solidFill>
                  <a:schemeClr val="tx1"/>
                </a:solidFill>
              </a:rPr>
              <a:t> </a:t>
            </a:r>
            <a:r>
              <a:rPr lang="en-US" altLang="zh-CN" sz="2800" b="0" dirty="0">
                <a:solidFill>
                  <a:schemeClr val="accent1">
                    <a:lumMod val="50000"/>
                  </a:schemeClr>
                </a:solidFill>
              </a:rPr>
              <a:t>Factory Automation</a:t>
            </a:r>
            <a:endParaRPr lang="en-US" sz="2800" b="0" dirty="0">
              <a:solidFill>
                <a:schemeClr val="accent1">
                  <a:lumMod val="50000"/>
                </a:schemeClr>
              </a:solidFill>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028" y="4750493"/>
            <a:ext cx="2278920" cy="1519278"/>
          </a:xfrm>
          <a:prstGeom prst="rect">
            <a:avLst/>
          </a:prstGeom>
        </p:spPr>
      </p:pic>
    </p:spTree>
    <p:extLst>
      <p:ext uri="{BB962C8B-B14F-4D97-AF65-F5344CB8AC3E}">
        <p14:creationId xmlns:p14="http://schemas.microsoft.com/office/powerpoint/2010/main" val="1134406116"/>
      </p:ext>
    </p:extLst>
  </p:cSld>
  <p:clrMapOvr>
    <a:masterClrMapping/>
  </p:clrMapOvr>
  <p:transition spd="slow">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32764" y="519641"/>
            <a:ext cx="9662616" cy="471329"/>
          </a:xfrm>
        </p:spPr>
        <p:txBody>
          <a:bodyPr>
            <a:noAutofit/>
          </a:bodyPr>
          <a:lstStyle/>
          <a:p>
            <a:pPr algn="ctr"/>
            <a:r>
              <a:rPr lang="en-US" altLang="zh-CN" sz="2800" dirty="0">
                <a:solidFill>
                  <a:schemeClr val="accent1">
                    <a:lumMod val="50000"/>
                  </a:schemeClr>
                </a:solidFill>
              </a:rPr>
              <a:t>Custom Molded Cable Assembly Solutions</a:t>
            </a:r>
            <a:endParaRPr lang="en-US" sz="2800" dirty="0">
              <a:solidFill>
                <a:schemeClr val="accent1">
                  <a:lumMod val="50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9706" y="2842845"/>
            <a:ext cx="9669043" cy="3330826"/>
          </a:xfrm>
          <a:prstGeom prst="rect">
            <a:avLst/>
          </a:prstGeom>
        </p:spPr>
      </p:pic>
      <p:sp>
        <p:nvSpPr>
          <p:cNvPr id="3" name="TextBox 2"/>
          <p:cNvSpPr txBox="1"/>
          <p:nvPr/>
        </p:nvSpPr>
        <p:spPr>
          <a:xfrm>
            <a:off x="843148" y="1175657"/>
            <a:ext cx="10462161" cy="1667188"/>
          </a:xfrm>
          <a:prstGeom prst="rect">
            <a:avLst/>
          </a:prstGeom>
          <a:noFill/>
          <a:ln>
            <a:solidFill>
              <a:schemeClr val="tx1"/>
            </a:solidFill>
            <a:prstDash val="dash"/>
          </a:ln>
        </p:spPr>
        <p:txBody>
          <a:bodyPr wrap="square" rtlCol="0">
            <a:spAutoFit/>
          </a:bodyPr>
          <a:lstStyle/>
          <a:p>
            <a:pPr>
              <a:lnSpc>
                <a:spcPct val="150000"/>
              </a:lnSpc>
            </a:pPr>
            <a:r>
              <a:rPr lang="en-US" altLang="zh-CN" sz="1400" dirty="0">
                <a:solidFill>
                  <a:srgbClr val="444444"/>
                </a:solidFill>
                <a:latin typeface="Century Gothic" pitchFamily="34" charset="0"/>
              </a:rPr>
              <a:t>Amphenol Sine Systems offers custom molded cable assembly solutions across all our standard product lines. If one of our standard products doesn’t fit your specific needs, our Engineers will work with you to custom design a solution specific to your application. Whether you are looking for a customized connector solution, a complete turn-key cable assembly solution, custom wiring to simplify machine assembly or a specific mold color, Amphenol Sine Systems is your one source for proven, reliable and innovative results.</a:t>
            </a:r>
            <a:endParaRPr lang="en-US" altLang="zh-CN" sz="1400" dirty="0">
              <a:latin typeface="Century Gothic" pitchFamily="34" charset="0"/>
            </a:endParaRPr>
          </a:p>
        </p:txBody>
      </p:sp>
    </p:spTree>
    <p:extLst>
      <p:ext uri="{BB962C8B-B14F-4D97-AF65-F5344CB8AC3E}">
        <p14:creationId xmlns:p14="http://schemas.microsoft.com/office/powerpoint/2010/main" val="1558841484"/>
      </p:ext>
    </p:extLst>
  </p:cSld>
  <p:clrMapOvr>
    <a:masterClrMapping/>
  </p:clrMapOvr>
  <p:transition spd="slow">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381001" y="2215588"/>
            <a:ext cx="11430000" cy="1084766"/>
            <a:chOff x="-719400" y="1728534"/>
            <a:chExt cx="12530400" cy="118920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400" y="1728534"/>
              <a:ext cx="1783800" cy="11892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400" y="1728534"/>
              <a:ext cx="1783800" cy="11892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2000" y="1728534"/>
              <a:ext cx="1783800" cy="11892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5800" y="1728534"/>
              <a:ext cx="1783800" cy="11892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9600" y="1728534"/>
              <a:ext cx="1783800" cy="118920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3400" y="1728534"/>
              <a:ext cx="1783800" cy="118920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27200" y="1728534"/>
              <a:ext cx="1783800" cy="1189200"/>
            </a:xfrm>
            <a:prstGeom prst="rect">
              <a:avLst/>
            </a:prstGeom>
          </p:spPr>
        </p:pic>
      </p:gr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268" y="3546249"/>
            <a:ext cx="1625874" cy="1083916"/>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56701" y="3546249"/>
            <a:ext cx="1625874" cy="1083916"/>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16937" y="3546249"/>
            <a:ext cx="1625874" cy="1083916"/>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42811" y="3546249"/>
            <a:ext cx="1625874" cy="1083916"/>
          </a:xfrm>
          <a:prstGeom prst="rect">
            <a:avLst/>
          </a:prstGeom>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68685" y="3546249"/>
            <a:ext cx="1625874" cy="1083916"/>
          </a:xfrm>
          <a:prstGeom prst="rect">
            <a:avLst/>
          </a:prstGeom>
        </p:spPr>
      </p:pic>
      <p:pic>
        <p:nvPicPr>
          <p:cNvPr id="19" name="Picture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91064" y="3546249"/>
            <a:ext cx="1625874" cy="1083916"/>
          </a:xfrm>
          <a:prstGeom prst="rect">
            <a:avLst/>
          </a:prstGeom>
        </p:spPr>
      </p:pic>
      <p:pic>
        <p:nvPicPr>
          <p:cNvPr id="20" name="Picture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66867" y="3546249"/>
            <a:ext cx="1625874" cy="1083916"/>
          </a:xfrm>
          <a:prstGeom prst="rect">
            <a:avLst/>
          </a:prstGeom>
        </p:spPr>
      </p:pic>
      <p:sp>
        <p:nvSpPr>
          <p:cNvPr id="21" name="Title 1"/>
          <p:cNvSpPr txBox="1">
            <a:spLocks/>
          </p:cNvSpPr>
          <p:nvPr/>
        </p:nvSpPr>
        <p:spPr>
          <a:xfrm>
            <a:off x="1194575" y="574233"/>
            <a:ext cx="9559861" cy="471329"/>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400" kern="1200">
                <a:solidFill>
                  <a:schemeClr val="tx1"/>
                </a:solidFill>
                <a:latin typeface="Century Gothic" panose="020B0502020202020204" pitchFamily="34" charset="0"/>
                <a:ea typeface="+mj-ea"/>
                <a:cs typeface="+mj-cs"/>
              </a:defRPr>
            </a:lvl1pPr>
          </a:lstStyle>
          <a:p>
            <a:pPr algn="ctr"/>
            <a:r>
              <a:rPr lang="en-US" altLang="zh-CN" sz="2800" dirty="0" smtClean="0">
                <a:solidFill>
                  <a:schemeClr val="accent1">
                    <a:lumMod val="50000"/>
                  </a:schemeClr>
                </a:solidFill>
              </a:rPr>
              <a:t>Custom Cable Assembly Solutions</a:t>
            </a:r>
            <a:endParaRPr lang="en-US" sz="2800" dirty="0">
              <a:solidFill>
                <a:schemeClr val="accent1">
                  <a:lumMod val="50000"/>
                </a:schemeClr>
              </a:solidFill>
            </a:endParaRPr>
          </a:p>
        </p:txBody>
      </p:sp>
      <p:sp>
        <p:nvSpPr>
          <p:cNvPr id="24" name="Rectangle 23"/>
          <p:cNvSpPr/>
          <p:nvPr/>
        </p:nvSpPr>
        <p:spPr>
          <a:xfrm>
            <a:off x="4129617" y="1296888"/>
            <a:ext cx="3920067" cy="307777"/>
          </a:xfrm>
          <a:prstGeom prst="rect">
            <a:avLst/>
          </a:prstGeom>
        </p:spPr>
        <p:txBody>
          <a:bodyPr wrap="square">
            <a:spAutoFit/>
          </a:bodyPr>
          <a:lstStyle/>
          <a:p>
            <a:pPr algn="ctr"/>
            <a:r>
              <a:rPr lang="en-US" sz="1400" dirty="0" smtClean="0">
                <a:solidFill>
                  <a:srgbClr val="444444"/>
                </a:solidFill>
                <a:latin typeface="Century Gothic" pitchFamily="34" charset="0"/>
              </a:rPr>
              <a:t>Diagnostic</a:t>
            </a:r>
            <a:endParaRPr lang="en-US" sz="1400" dirty="0">
              <a:latin typeface="Century Gothic" pitchFamily="34" charset="0"/>
            </a:endParaRPr>
          </a:p>
        </p:txBody>
      </p:sp>
    </p:spTree>
    <p:extLst>
      <p:ext uri="{BB962C8B-B14F-4D97-AF65-F5344CB8AC3E}">
        <p14:creationId xmlns:p14="http://schemas.microsoft.com/office/powerpoint/2010/main" val="792461648"/>
      </p:ext>
    </p:extLst>
  </p:cSld>
  <p:clrMapOvr>
    <a:masterClrMapping/>
  </p:clrMapOvr>
  <p:transition spd="slow">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9940" y="2091268"/>
            <a:ext cx="2278920" cy="151927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940" y="2348641"/>
            <a:ext cx="1506800" cy="100453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4640" y="2348641"/>
            <a:ext cx="1506800" cy="1004533"/>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3140" y="2348641"/>
            <a:ext cx="1506800" cy="100453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6740" y="2348641"/>
            <a:ext cx="1506800" cy="1004533"/>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20141" y="2348641"/>
            <a:ext cx="1506800" cy="1004533"/>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23540" y="2348641"/>
            <a:ext cx="1506800" cy="1004533"/>
          </a:xfrm>
          <a:prstGeom prst="rect">
            <a:avLst/>
          </a:prstGeom>
        </p:spPr>
      </p:pic>
      <p:grpSp>
        <p:nvGrpSpPr>
          <p:cNvPr id="22" name="Group 21"/>
          <p:cNvGrpSpPr/>
          <p:nvPr/>
        </p:nvGrpSpPr>
        <p:grpSpPr>
          <a:xfrm>
            <a:off x="820951" y="3429001"/>
            <a:ext cx="10537401" cy="1004534"/>
            <a:chOff x="1273600" y="4648333"/>
            <a:chExt cx="10537400" cy="1004534"/>
          </a:xfrm>
        </p:grpSpPr>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73600" y="4648333"/>
              <a:ext cx="1506800" cy="1004533"/>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82100" y="4648334"/>
              <a:ext cx="1506800" cy="1004533"/>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90600" y="4648334"/>
              <a:ext cx="1506800" cy="1004533"/>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94000" y="4648334"/>
              <a:ext cx="1506800" cy="1004533"/>
            </a:xfrm>
            <a:prstGeom prst="rect">
              <a:avLst/>
            </a:prstGeom>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97400" y="4648334"/>
              <a:ext cx="1506800" cy="1004533"/>
            </a:xfrm>
            <a:prstGeom prst="rect">
              <a:avLst/>
            </a:prstGeom>
          </p:spPr>
        </p:pic>
        <p:pic>
          <p:nvPicPr>
            <p:cNvPr id="19" name="Picture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800800" y="4648334"/>
              <a:ext cx="1506800" cy="1004533"/>
            </a:xfrm>
            <a:prstGeom prst="rect">
              <a:avLst/>
            </a:prstGeom>
          </p:spPr>
        </p:pic>
        <p:pic>
          <p:nvPicPr>
            <p:cNvPr id="20" name="Picture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304200" y="4648334"/>
              <a:ext cx="1506800" cy="1004533"/>
            </a:xfrm>
            <a:prstGeom prst="rect">
              <a:avLst/>
            </a:prstGeom>
          </p:spPr>
        </p:pic>
      </p:grpSp>
      <p:sp>
        <p:nvSpPr>
          <p:cNvPr id="23" name="Title 1"/>
          <p:cNvSpPr txBox="1">
            <a:spLocks/>
          </p:cNvSpPr>
          <p:nvPr/>
        </p:nvSpPr>
        <p:spPr>
          <a:xfrm>
            <a:off x="1790384" y="1394497"/>
            <a:ext cx="7977554" cy="364637"/>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400" kern="1200">
                <a:solidFill>
                  <a:schemeClr val="tx1"/>
                </a:solidFill>
                <a:latin typeface="Century Gothic" panose="020B0502020202020204" pitchFamily="34" charset="0"/>
                <a:ea typeface="+mj-ea"/>
                <a:cs typeface="+mj-cs"/>
              </a:defRPr>
            </a:lvl1pPr>
          </a:lstStyle>
          <a:p>
            <a:pPr algn="ctr"/>
            <a:r>
              <a:rPr lang="en-US" altLang="zh-CN" sz="2000" dirty="0" smtClean="0">
                <a:solidFill>
                  <a:srgbClr val="444444"/>
                </a:solidFill>
              </a:rPr>
              <a:t>M12 &amp;</a:t>
            </a:r>
            <a:r>
              <a:rPr lang="zh-CN" altLang="en-US" sz="2000" dirty="0" smtClean="0">
                <a:solidFill>
                  <a:srgbClr val="444444"/>
                </a:solidFill>
              </a:rPr>
              <a:t> </a:t>
            </a:r>
            <a:r>
              <a:rPr lang="en-US" altLang="zh-CN" sz="2000" dirty="0" smtClean="0">
                <a:solidFill>
                  <a:srgbClr val="444444"/>
                </a:solidFill>
              </a:rPr>
              <a:t>M22</a:t>
            </a:r>
            <a:endParaRPr lang="en-US" altLang="zh-CN" sz="2000" dirty="0"/>
          </a:p>
        </p:txBody>
      </p:sp>
      <p:sp>
        <p:nvSpPr>
          <p:cNvPr id="21" name="Title 1"/>
          <p:cNvSpPr txBox="1">
            <a:spLocks/>
          </p:cNvSpPr>
          <p:nvPr/>
        </p:nvSpPr>
        <p:spPr>
          <a:xfrm>
            <a:off x="1196340" y="618861"/>
            <a:ext cx="9626335" cy="471329"/>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400" kern="1200">
                <a:solidFill>
                  <a:schemeClr val="tx1"/>
                </a:solidFill>
                <a:latin typeface="Century Gothic" panose="020B0502020202020204" pitchFamily="34" charset="0"/>
                <a:ea typeface="+mj-ea"/>
                <a:cs typeface="+mj-cs"/>
              </a:defRPr>
            </a:lvl1pPr>
          </a:lstStyle>
          <a:p>
            <a:pPr algn="ctr"/>
            <a:r>
              <a:rPr lang="en-US" altLang="zh-CN" sz="2800" dirty="0" smtClean="0">
                <a:solidFill>
                  <a:schemeClr val="accent1">
                    <a:lumMod val="50000"/>
                  </a:schemeClr>
                </a:solidFill>
              </a:rPr>
              <a:t>Custom Ethernet Cable Assembly Solutions</a:t>
            </a:r>
            <a:endParaRPr lang="en-US" sz="2800" dirty="0">
              <a:solidFill>
                <a:schemeClr val="accent1">
                  <a:lumMod val="50000"/>
                </a:schemeClr>
              </a:solidFill>
            </a:endParaRPr>
          </a:p>
        </p:txBody>
      </p:sp>
    </p:spTree>
    <p:extLst>
      <p:ext uri="{BB962C8B-B14F-4D97-AF65-F5344CB8AC3E}">
        <p14:creationId xmlns:p14="http://schemas.microsoft.com/office/powerpoint/2010/main" val="1590818808"/>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1276" y="1857428"/>
            <a:ext cx="2011031" cy="13173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0" name="Group 19"/>
          <p:cNvGrpSpPr/>
          <p:nvPr/>
        </p:nvGrpSpPr>
        <p:grpSpPr>
          <a:xfrm>
            <a:off x="1299899" y="2172914"/>
            <a:ext cx="8906188" cy="3593853"/>
            <a:chOff x="1356169" y="2172914"/>
            <a:chExt cx="8906188" cy="3593853"/>
          </a:xfrm>
        </p:grpSpPr>
        <p:grpSp>
          <p:nvGrpSpPr>
            <p:cNvPr id="21" name="Group 20"/>
            <p:cNvGrpSpPr/>
            <p:nvPr/>
          </p:nvGrpSpPr>
          <p:grpSpPr>
            <a:xfrm>
              <a:off x="1356169" y="2366479"/>
              <a:ext cx="8232374" cy="3400288"/>
              <a:chOff x="1557228" y="2434365"/>
              <a:chExt cx="8232374" cy="3400288"/>
            </a:xfrm>
          </p:grpSpPr>
          <p:sp>
            <p:nvSpPr>
              <p:cNvPr id="28" name="Isosceles Triangle 27"/>
              <p:cNvSpPr/>
              <p:nvPr/>
            </p:nvSpPr>
            <p:spPr>
              <a:xfrm rot="6180000">
                <a:off x="2972881" y="3582642"/>
                <a:ext cx="1471078" cy="3032943"/>
              </a:xfrm>
              <a:prstGeom prst="triangle">
                <a:avLst/>
              </a:prstGeom>
              <a:gradFill>
                <a:gsLst>
                  <a:gs pos="4000">
                    <a:srgbClr val="0070C0"/>
                  </a:gs>
                  <a:gs pos="98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entury Gothic" pitchFamily="34" charset="0"/>
                </a:endParaRPr>
              </a:p>
            </p:txBody>
          </p:sp>
          <p:grpSp>
            <p:nvGrpSpPr>
              <p:cNvPr id="29" name="Group 28"/>
              <p:cNvGrpSpPr/>
              <p:nvPr/>
            </p:nvGrpSpPr>
            <p:grpSpPr>
              <a:xfrm>
                <a:off x="1557228" y="2434365"/>
                <a:ext cx="8232374" cy="3385035"/>
                <a:chOff x="1557228" y="2434365"/>
                <a:chExt cx="8232374" cy="3385035"/>
              </a:xfrm>
            </p:grpSpPr>
            <p:sp>
              <p:nvSpPr>
                <p:cNvPr id="30" name="Isosceles Triangle 29"/>
                <p:cNvSpPr/>
                <p:nvPr/>
              </p:nvSpPr>
              <p:spPr>
                <a:xfrm rot="7980000">
                  <a:off x="2903563" y="1801214"/>
                  <a:ext cx="1471078" cy="4163747"/>
                </a:xfrm>
                <a:prstGeom prst="triangle">
                  <a:avLst/>
                </a:prstGeom>
                <a:gradFill>
                  <a:gsLst>
                    <a:gs pos="4000">
                      <a:srgbClr val="0070C0"/>
                    </a:gs>
                    <a:gs pos="98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entury Gothic" pitchFamily="34" charset="0"/>
                  </a:endParaRPr>
                </a:p>
              </p:txBody>
            </p:sp>
            <p:grpSp>
              <p:nvGrpSpPr>
                <p:cNvPr id="31" name="Group 30"/>
                <p:cNvGrpSpPr/>
                <p:nvPr/>
              </p:nvGrpSpPr>
              <p:grpSpPr>
                <a:xfrm>
                  <a:off x="4537969" y="2434365"/>
                  <a:ext cx="5251633" cy="3385035"/>
                  <a:chOff x="4537969" y="2434365"/>
                  <a:chExt cx="5251633" cy="3385035"/>
                </a:xfrm>
              </p:grpSpPr>
              <p:sp>
                <p:nvSpPr>
                  <p:cNvPr id="32" name="Isosceles Triangle 31"/>
                  <p:cNvSpPr/>
                  <p:nvPr/>
                </p:nvSpPr>
                <p:spPr>
                  <a:xfrm rot="15600000">
                    <a:off x="7484930" y="3408306"/>
                    <a:ext cx="1471078" cy="3138266"/>
                  </a:xfrm>
                  <a:prstGeom prst="triangle">
                    <a:avLst/>
                  </a:prstGeom>
                  <a:gradFill>
                    <a:gsLst>
                      <a:gs pos="4000">
                        <a:srgbClr val="0070C0"/>
                      </a:gs>
                      <a:gs pos="98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entury Gothic" pitchFamily="34" charset="0"/>
                    </a:endParaRPr>
                  </a:p>
                </p:txBody>
              </p:sp>
              <p:grpSp>
                <p:nvGrpSpPr>
                  <p:cNvPr id="33" name="Group 32"/>
                  <p:cNvGrpSpPr/>
                  <p:nvPr/>
                </p:nvGrpSpPr>
                <p:grpSpPr>
                  <a:xfrm>
                    <a:off x="4537969" y="2434365"/>
                    <a:ext cx="4758207" cy="2589532"/>
                    <a:chOff x="4128077" y="2263669"/>
                    <a:chExt cx="5015820" cy="2729731"/>
                  </a:xfrm>
                </p:grpSpPr>
                <p:sp>
                  <p:nvSpPr>
                    <p:cNvPr id="38" name="Isosceles Triangle 37"/>
                    <p:cNvSpPr/>
                    <p:nvPr/>
                  </p:nvSpPr>
                  <p:spPr>
                    <a:xfrm rot="12120000">
                      <a:off x="5451933" y="2263669"/>
                      <a:ext cx="1471078" cy="2532536"/>
                    </a:xfrm>
                    <a:prstGeom prst="triangle">
                      <a:avLst/>
                    </a:prstGeom>
                    <a:gradFill>
                      <a:gsLst>
                        <a:gs pos="4000">
                          <a:srgbClr val="0070C0"/>
                        </a:gs>
                        <a:gs pos="98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entury Gothic" pitchFamily="34" charset="0"/>
                      </a:endParaRPr>
                    </a:p>
                  </p:txBody>
                </p:sp>
                <p:sp>
                  <p:nvSpPr>
                    <p:cNvPr id="39" name="Isosceles Triangle 38"/>
                    <p:cNvSpPr/>
                    <p:nvPr/>
                  </p:nvSpPr>
                  <p:spPr>
                    <a:xfrm rot="9720000">
                      <a:off x="4128077" y="2382370"/>
                      <a:ext cx="1471078" cy="2611030"/>
                    </a:xfrm>
                    <a:prstGeom prst="triangle">
                      <a:avLst/>
                    </a:prstGeom>
                    <a:gradFill>
                      <a:gsLst>
                        <a:gs pos="4000">
                          <a:srgbClr val="0070C0"/>
                        </a:gs>
                        <a:gs pos="98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entury Gothic" pitchFamily="34" charset="0"/>
                      </a:endParaRPr>
                    </a:p>
                  </p:txBody>
                </p:sp>
                <p:sp>
                  <p:nvSpPr>
                    <p:cNvPr id="37" name="Isosceles Triangle 36"/>
                    <p:cNvSpPr/>
                    <p:nvPr/>
                  </p:nvSpPr>
                  <p:spPr>
                    <a:xfrm rot="14220000">
                      <a:off x="6885683" y="2434203"/>
                      <a:ext cx="1471078" cy="3045350"/>
                    </a:xfrm>
                    <a:prstGeom prst="triangle">
                      <a:avLst/>
                    </a:prstGeom>
                    <a:gradFill>
                      <a:gsLst>
                        <a:gs pos="4000">
                          <a:srgbClr val="0070C0"/>
                        </a:gs>
                        <a:gs pos="98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entury Gothic" pitchFamily="34" charset="0"/>
                      </a:endParaRPr>
                    </a:p>
                  </p:txBody>
                </p:sp>
              </p:grpSp>
              <p:grpSp>
                <p:nvGrpSpPr>
                  <p:cNvPr id="34" name="Group 33"/>
                  <p:cNvGrpSpPr/>
                  <p:nvPr/>
                </p:nvGrpSpPr>
                <p:grpSpPr>
                  <a:xfrm>
                    <a:off x="4959832" y="4494197"/>
                    <a:ext cx="2021277" cy="1325203"/>
                    <a:chOff x="5086443" y="2726200"/>
                    <a:chExt cx="2021277" cy="1607473"/>
                  </a:xfrm>
                </p:grpSpPr>
                <p:sp>
                  <p:nvSpPr>
                    <p:cNvPr id="35" name="Cloud 34"/>
                    <p:cNvSpPr/>
                    <p:nvPr/>
                  </p:nvSpPr>
                  <p:spPr>
                    <a:xfrm>
                      <a:off x="5086443" y="2726200"/>
                      <a:ext cx="1967531" cy="1607473"/>
                    </a:xfrm>
                    <a:prstGeom prst="cloud">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entury Gothic" pitchFamily="34" charset="0"/>
                      </a:endParaRPr>
                    </a:p>
                  </p:txBody>
                </p:sp>
                <p:sp>
                  <p:nvSpPr>
                    <p:cNvPr id="36" name="TextBox 35"/>
                    <p:cNvSpPr txBox="1"/>
                    <p:nvPr/>
                  </p:nvSpPr>
                  <p:spPr>
                    <a:xfrm>
                      <a:off x="5100364" y="3218214"/>
                      <a:ext cx="2007356" cy="896000"/>
                    </a:xfrm>
                    <a:prstGeom prst="rect">
                      <a:avLst/>
                    </a:prstGeom>
                    <a:noFill/>
                  </p:spPr>
                  <p:txBody>
                    <a:bodyPr wrap="square" rtlCol="0">
                      <a:spAutoFit/>
                    </a:bodyPr>
                    <a:lstStyle/>
                    <a:p>
                      <a:r>
                        <a:rPr lang="en-US" altLang="zh-CN" sz="2400" b="1" dirty="0" smtClean="0">
                          <a:solidFill>
                            <a:schemeClr val="bg1"/>
                          </a:solidFill>
                          <a:latin typeface="Century Gothic" pitchFamily="34" charset="0"/>
                        </a:rPr>
                        <a:t>RT360 series</a:t>
                      </a:r>
                      <a:r>
                        <a:rPr lang="zh-CN" altLang="en-US" sz="2400" b="1" dirty="0" smtClean="0">
                          <a:solidFill>
                            <a:schemeClr val="bg1"/>
                          </a:solidFill>
                          <a:latin typeface="Century Gothic" pitchFamily="34" charset="0"/>
                        </a:rPr>
                        <a:t> </a:t>
                      </a:r>
                      <a:endParaRPr lang="en-US" altLang="zh-CN" sz="2400" b="1" dirty="0">
                        <a:solidFill>
                          <a:schemeClr val="bg1"/>
                        </a:solidFill>
                        <a:latin typeface="Century Gothic" pitchFamily="34" charset="0"/>
                      </a:endParaRPr>
                    </a:p>
                    <a:p>
                      <a:endParaRPr lang="zh-CN" altLang="en-US" dirty="0">
                        <a:latin typeface="Century Gothic" pitchFamily="34" charset="0"/>
                      </a:endParaRPr>
                    </a:p>
                  </p:txBody>
                </p:sp>
              </p:grpSp>
            </p:grpSp>
          </p:grpSp>
        </p:grpSp>
        <p:sp>
          <p:nvSpPr>
            <p:cNvPr id="22" name="TextBox 21"/>
            <p:cNvSpPr txBox="1"/>
            <p:nvPr/>
          </p:nvSpPr>
          <p:spPr>
            <a:xfrm>
              <a:off x="2582016" y="4941712"/>
              <a:ext cx="1637344" cy="338554"/>
            </a:xfrm>
            <a:prstGeom prst="rect">
              <a:avLst/>
            </a:prstGeom>
            <a:noFill/>
          </p:spPr>
          <p:txBody>
            <a:bodyPr wrap="square" rtlCol="0">
              <a:spAutoFit/>
            </a:bodyPr>
            <a:lstStyle/>
            <a:p>
              <a:r>
                <a:rPr lang="en-US" altLang="zh-CN" sz="1600" b="1" dirty="0" smtClean="0">
                  <a:solidFill>
                    <a:schemeClr val="bg1"/>
                  </a:solidFill>
                  <a:latin typeface="Century Gothic" pitchFamily="34" charset="0"/>
                </a:rPr>
                <a:t>Automotive</a:t>
              </a:r>
              <a:endParaRPr lang="zh-CN" altLang="en-US" sz="1600" b="1" dirty="0">
                <a:solidFill>
                  <a:schemeClr val="bg1"/>
                </a:solidFill>
                <a:latin typeface="Century Gothic" pitchFamily="34" charset="0"/>
              </a:endParaRPr>
            </a:p>
          </p:txBody>
        </p:sp>
        <p:sp>
          <p:nvSpPr>
            <p:cNvPr id="23" name="TextBox 22"/>
            <p:cNvSpPr txBox="1"/>
            <p:nvPr/>
          </p:nvSpPr>
          <p:spPr>
            <a:xfrm rot="2940000">
              <a:off x="2588295" y="3720639"/>
              <a:ext cx="1838131" cy="338554"/>
            </a:xfrm>
            <a:prstGeom prst="rect">
              <a:avLst/>
            </a:prstGeom>
            <a:noFill/>
          </p:spPr>
          <p:txBody>
            <a:bodyPr wrap="square" rtlCol="0">
              <a:spAutoFit/>
            </a:bodyPr>
            <a:lstStyle/>
            <a:p>
              <a:r>
                <a:rPr lang="en-US" altLang="zh-CN" sz="1600" b="1" dirty="0" smtClean="0">
                  <a:solidFill>
                    <a:schemeClr val="bg1"/>
                  </a:solidFill>
                  <a:latin typeface="Century Gothic" pitchFamily="34" charset="0"/>
                </a:rPr>
                <a:t>Aerospace</a:t>
              </a:r>
              <a:r>
                <a:rPr lang="en-US" altLang="zh-CN" sz="1600" dirty="0" smtClean="0">
                  <a:latin typeface="Century Gothic" pitchFamily="34" charset="0"/>
                </a:rPr>
                <a:t> </a:t>
              </a:r>
              <a:endParaRPr lang="zh-CN" altLang="en-US" sz="1600" b="1" dirty="0">
                <a:solidFill>
                  <a:schemeClr val="bg1"/>
                </a:solidFill>
                <a:latin typeface="Century Gothic" pitchFamily="34" charset="0"/>
              </a:endParaRPr>
            </a:p>
          </p:txBody>
        </p:sp>
        <p:sp>
          <p:nvSpPr>
            <p:cNvPr id="24" name="TextBox 23"/>
            <p:cNvSpPr txBox="1"/>
            <p:nvPr/>
          </p:nvSpPr>
          <p:spPr>
            <a:xfrm rot="4620000">
              <a:off x="4132906" y="4082365"/>
              <a:ext cx="2118049" cy="338554"/>
            </a:xfrm>
            <a:prstGeom prst="rect">
              <a:avLst/>
            </a:prstGeom>
            <a:noFill/>
          </p:spPr>
          <p:txBody>
            <a:bodyPr wrap="square" rtlCol="0">
              <a:spAutoFit/>
            </a:bodyPr>
            <a:lstStyle/>
            <a:p>
              <a:r>
                <a:rPr lang="en-US" altLang="zh-CN" sz="1600" b="1" dirty="0" smtClean="0">
                  <a:solidFill>
                    <a:schemeClr val="bg1"/>
                  </a:solidFill>
                  <a:latin typeface="Century Gothic" pitchFamily="34" charset="0"/>
                </a:rPr>
                <a:t>Military</a:t>
              </a:r>
              <a:endParaRPr lang="zh-CN" altLang="en-US" sz="1600" b="1" dirty="0">
                <a:solidFill>
                  <a:schemeClr val="bg1"/>
                </a:solidFill>
                <a:latin typeface="Century Gothic" pitchFamily="34" charset="0"/>
              </a:endParaRPr>
            </a:p>
          </p:txBody>
        </p:sp>
        <p:sp>
          <p:nvSpPr>
            <p:cNvPr id="25" name="TextBox 24"/>
            <p:cNvSpPr txBox="1"/>
            <p:nvPr/>
          </p:nvSpPr>
          <p:spPr>
            <a:xfrm rot="21240000">
              <a:off x="7076966" y="4694199"/>
              <a:ext cx="3185391" cy="338554"/>
            </a:xfrm>
            <a:prstGeom prst="rect">
              <a:avLst/>
            </a:prstGeom>
            <a:noFill/>
          </p:spPr>
          <p:txBody>
            <a:bodyPr wrap="square" rtlCol="0">
              <a:spAutoFit/>
            </a:bodyPr>
            <a:lstStyle/>
            <a:p>
              <a:r>
                <a:rPr lang="en-US" altLang="zh-CN" sz="1600" b="1" dirty="0" smtClean="0">
                  <a:solidFill>
                    <a:schemeClr val="bg1"/>
                  </a:solidFill>
                  <a:latin typeface="Century Gothic" pitchFamily="34" charset="0"/>
                </a:rPr>
                <a:t>Electric </a:t>
              </a:r>
              <a:r>
                <a:rPr lang="en-US" altLang="zh-CN" sz="1600" b="1" dirty="0">
                  <a:solidFill>
                    <a:schemeClr val="bg1"/>
                  </a:solidFill>
                  <a:latin typeface="Century Gothic" pitchFamily="34" charset="0"/>
                </a:rPr>
                <a:t>Vehicles </a:t>
              </a:r>
              <a:r>
                <a:rPr lang="en-US" altLang="zh-CN" sz="1600" b="1" dirty="0" smtClean="0">
                  <a:solidFill>
                    <a:schemeClr val="bg1"/>
                  </a:solidFill>
                  <a:latin typeface="Century Gothic" pitchFamily="34" charset="0"/>
                </a:rPr>
                <a:t> </a:t>
              </a:r>
              <a:endParaRPr lang="zh-CN" altLang="en-US" sz="1600" b="1" dirty="0">
                <a:solidFill>
                  <a:schemeClr val="bg1"/>
                </a:solidFill>
                <a:latin typeface="Century Gothic" pitchFamily="34" charset="0"/>
              </a:endParaRPr>
            </a:p>
          </p:txBody>
        </p:sp>
        <p:sp>
          <p:nvSpPr>
            <p:cNvPr id="26" name="TextBox 25"/>
            <p:cNvSpPr txBox="1"/>
            <p:nvPr/>
          </p:nvSpPr>
          <p:spPr>
            <a:xfrm rot="19860000">
              <a:off x="7593021" y="3217951"/>
              <a:ext cx="2466332" cy="338554"/>
            </a:xfrm>
            <a:prstGeom prst="rect">
              <a:avLst/>
            </a:prstGeom>
            <a:noFill/>
          </p:spPr>
          <p:txBody>
            <a:bodyPr wrap="square" rtlCol="0">
              <a:spAutoFit/>
            </a:bodyPr>
            <a:lstStyle/>
            <a:p>
              <a:r>
                <a:rPr lang="en-US" altLang="zh-CN" sz="1600" b="1" dirty="0" smtClean="0">
                  <a:solidFill>
                    <a:schemeClr val="bg1"/>
                  </a:solidFill>
                  <a:latin typeface="Century Gothic" pitchFamily="34" charset="0"/>
                </a:rPr>
                <a:t>Railway</a:t>
              </a:r>
              <a:endParaRPr lang="zh-CN" altLang="en-US" sz="1600" b="1" dirty="0">
                <a:solidFill>
                  <a:schemeClr val="bg1"/>
                </a:solidFill>
                <a:latin typeface="Century Gothic" pitchFamily="34" charset="0"/>
              </a:endParaRPr>
            </a:p>
          </p:txBody>
        </p:sp>
        <p:sp>
          <p:nvSpPr>
            <p:cNvPr id="27" name="TextBox 26"/>
            <p:cNvSpPr txBox="1"/>
            <p:nvPr/>
          </p:nvSpPr>
          <p:spPr>
            <a:xfrm rot="17760000">
              <a:off x="5545548" y="2857945"/>
              <a:ext cx="1954838" cy="584775"/>
            </a:xfrm>
            <a:prstGeom prst="rect">
              <a:avLst/>
            </a:prstGeom>
            <a:noFill/>
          </p:spPr>
          <p:txBody>
            <a:bodyPr wrap="square" rtlCol="0">
              <a:spAutoFit/>
            </a:bodyPr>
            <a:lstStyle/>
            <a:p>
              <a:r>
                <a:rPr lang="en-US" altLang="zh-CN" sz="1600" b="1" dirty="0" smtClean="0">
                  <a:solidFill>
                    <a:schemeClr val="bg1"/>
                  </a:solidFill>
                  <a:latin typeface="Century Gothic" pitchFamily="34" charset="0"/>
                </a:rPr>
                <a:t>Energy –</a:t>
              </a:r>
            </a:p>
            <a:p>
              <a:r>
                <a:rPr lang="en-US" altLang="zh-CN" sz="1600" b="1" dirty="0" smtClean="0">
                  <a:solidFill>
                    <a:schemeClr val="bg1"/>
                  </a:solidFill>
                  <a:latin typeface="Century Gothic" pitchFamily="34" charset="0"/>
                </a:rPr>
                <a:t> </a:t>
              </a:r>
              <a:r>
                <a:rPr lang="en-US" altLang="zh-CN" sz="1600" b="1" dirty="0">
                  <a:solidFill>
                    <a:schemeClr val="bg1"/>
                  </a:solidFill>
                  <a:latin typeface="Century Gothic" pitchFamily="34" charset="0"/>
                </a:rPr>
                <a:t>Power </a:t>
              </a:r>
              <a:endParaRPr lang="zh-CN" altLang="en-US" sz="1600" b="1" dirty="0">
                <a:solidFill>
                  <a:schemeClr val="bg1"/>
                </a:solidFill>
                <a:latin typeface="Century Gothic" pitchFamily="34" charset="0"/>
              </a:endParaRP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203" y="1827392"/>
            <a:ext cx="2062063" cy="13523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638" y="4174928"/>
            <a:ext cx="2065823" cy="131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8490" y="3861207"/>
            <a:ext cx="3269980" cy="20966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47013" y="1651342"/>
            <a:ext cx="2011882" cy="1334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82515" y="1651341"/>
            <a:ext cx="2051992" cy="13025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1" name="Title Placeholder 1"/>
          <p:cNvSpPr txBox="1">
            <a:spLocks/>
          </p:cNvSpPr>
          <p:nvPr/>
        </p:nvSpPr>
        <p:spPr>
          <a:xfrm>
            <a:off x="1114884" y="545030"/>
            <a:ext cx="9694143" cy="523218"/>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smtClean="0">
                <a:solidFill>
                  <a:schemeClr val="accent1">
                    <a:lumMod val="50000"/>
                  </a:schemeClr>
                </a:solidFill>
              </a:rPr>
              <a:t>Applications of RT360 series</a:t>
            </a:r>
            <a:endParaRPr lang="en-US" sz="2800" b="0" dirty="0">
              <a:solidFill>
                <a:schemeClr val="accent1">
                  <a:lumMod val="50000"/>
                </a:schemeClr>
              </a:solidFill>
            </a:endParaRPr>
          </a:p>
        </p:txBody>
      </p:sp>
    </p:spTree>
    <p:extLst>
      <p:ext uri="{BB962C8B-B14F-4D97-AF65-F5344CB8AC3E}">
        <p14:creationId xmlns:p14="http://schemas.microsoft.com/office/powerpoint/2010/main" val="82801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1228298" y="797416"/>
            <a:ext cx="9526137" cy="364637"/>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1800" b="1" kern="1200">
                <a:solidFill>
                  <a:srgbClr val="0055A5"/>
                </a:solidFill>
                <a:latin typeface="Century Gothic" panose="020B0502020202020204" pitchFamily="34" charset="0"/>
                <a:ea typeface="+mj-ea"/>
                <a:cs typeface="+mj-cs"/>
              </a:defRPr>
            </a:lvl1pPr>
          </a:lstStyle>
          <a:p>
            <a:pPr algn="ctr"/>
            <a:r>
              <a:rPr lang="en-US" altLang="zh-CN" sz="2800" b="0" dirty="0" smtClean="0">
                <a:solidFill>
                  <a:schemeClr val="accent1">
                    <a:lumMod val="50000"/>
                  </a:schemeClr>
                </a:solidFill>
                <a:ea typeface="黑体" pitchFamily="49" charset="-122"/>
              </a:rPr>
              <a:t>Cable Assembly </a:t>
            </a:r>
            <a:r>
              <a:rPr lang="en-US" altLang="zh-CN" sz="2800" b="0" dirty="0">
                <a:solidFill>
                  <a:schemeClr val="accent1">
                    <a:lumMod val="50000"/>
                  </a:schemeClr>
                </a:solidFill>
                <a:ea typeface="黑体" pitchFamily="49" charset="-122"/>
              </a:rPr>
              <a:t>success story</a:t>
            </a:r>
            <a:endParaRPr lang="en-US" sz="2800" b="0" dirty="0">
              <a:solidFill>
                <a:schemeClr val="accent1">
                  <a:lumMod val="50000"/>
                </a:schemeClr>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3278" y="2014731"/>
            <a:ext cx="6038330" cy="2763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2119" y="2288666"/>
            <a:ext cx="5280065" cy="1615827"/>
          </a:xfrm>
          <a:prstGeom prst="rect">
            <a:avLst/>
          </a:prstGeom>
        </p:spPr>
        <p:txBody>
          <a:bodyPr wrap="square">
            <a:spAutoFit/>
          </a:bodyPr>
          <a:lstStyle/>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Country: </a:t>
            </a:r>
            <a:r>
              <a:rPr lang="en-US" altLang="zh-TW" dirty="0" smtClean="0">
                <a:latin typeface="Century Gothic" pitchFamily="34" charset="0"/>
                <a:ea typeface="黑体" pitchFamily="49" charset="-122"/>
              </a:rPr>
              <a:t>China</a:t>
            </a:r>
            <a:endParaRPr lang="en-SG" altLang="zh-TW" dirty="0">
              <a:latin typeface="Century Gothic" pitchFamily="34" charset="0"/>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Project</a:t>
            </a:r>
            <a:r>
              <a:rPr lang="en-SG" altLang="zh-TW" b="1" dirty="0" smtClean="0">
                <a:latin typeface="Century Gothic" pitchFamily="34" charset="0"/>
              </a:rPr>
              <a:t>: </a:t>
            </a:r>
            <a:r>
              <a:rPr lang="en-SG" altLang="zh-TW" dirty="0" smtClean="0">
                <a:latin typeface="Century Gothic" pitchFamily="34" charset="0"/>
              </a:rPr>
              <a:t>plate </a:t>
            </a:r>
            <a:r>
              <a:rPr lang="en-US" altLang="zh-TW" dirty="0" smtClean="0">
                <a:latin typeface="Century Gothic" pitchFamily="34" charset="0"/>
                <a:ea typeface="黑体" pitchFamily="49" charset="-122"/>
              </a:rPr>
              <a:t>Cabinet cable assembly</a:t>
            </a:r>
            <a:endParaRPr lang="zh-CN" altLang="en-US" dirty="0">
              <a:latin typeface="Century Gothic" pitchFamily="34" charset="0"/>
              <a:ea typeface="黑体" pitchFamily="49" charset="-122"/>
            </a:endParaRPr>
          </a:p>
          <a:p>
            <a:pPr marL="342900" indent="-342900">
              <a:lnSpc>
                <a:spcPct val="150000"/>
              </a:lnSpc>
              <a:buFont typeface="Arial" pitchFamily="34" charset="0"/>
              <a:buChar char="•"/>
            </a:pPr>
            <a:r>
              <a:rPr lang="en-US" altLang="zh-TW" b="1" dirty="0" smtClean="0">
                <a:latin typeface="Century Gothic" pitchFamily="34" charset="0"/>
                <a:ea typeface="黑体" pitchFamily="49" charset="-122"/>
              </a:rPr>
              <a:t>Product</a:t>
            </a:r>
            <a:r>
              <a:rPr lang="en-SG" altLang="zh-TW" b="1" dirty="0" smtClean="0">
                <a:latin typeface="Century Gothic" pitchFamily="34" charset="0"/>
              </a:rPr>
              <a:t>:</a:t>
            </a:r>
            <a:r>
              <a:rPr lang="en-US" altLang="zh-CN" dirty="0" smtClean="0">
                <a:latin typeface="Century Gothic" pitchFamily="34" charset="0"/>
                <a:ea typeface="黑体" pitchFamily="49" charset="-122"/>
              </a:rPr>
              <a:t> cable assembly</a:t>
            </a:r>
            <a:endParaRPr lang="en-US" altLang="zh-TW" b="1" dirty="0">
              <a:latin typeface="Century Gothic" pitchFamily="34" charset="0"/>
            </a:endParaRPr>
          </a:p>
          <a:p>
            <a:endParaRPr lang="en-SG" altLang="zh-TW" dirty="0">
              <a:solidFill>
                <a:schemeClr val="tx2">
                  <a:lumMod val="60000"/>
                  <a:lumOff val="40000"/>
                </a:schemeClr>
              </a:solidFill>
              <a:latin typeface="Century Gothic" pitchFamily="34" charset="0"/>
            </a:endParaRPr>
          </a:p>
        </p:txBody>
      </p:sp>
    </p:spTree>
    <p:extLst>
      <p:ext uri="{BB962C8B-B14F-4D97-AF65-F5344CB8AC3E}">
        <p14:creationId xmlns:p14="http://schemas.microsoft.com/office/powerpoint/2010/main" val="700344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7043" y="1296588"/>
            <a:ext cx="1615761" cy="639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09" y="3042858"/>
            <a:ext cx="1228290" cy="867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9812" y="1200972"/>
            <a:ext cx="1065547" cy="86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6106" y="2916784"/>
            <a:ext cx="1247775" cy="122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6244" y="1174954"/>
            <a:ext cx="933958" cy="890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10206" y="2028823"/>
            <a:ext cx="14478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2370" y="1152804"/>
            <a:ext cx="1128798" cy="782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3962" y="1152804"/>
            <a:ext cx="1058137" cy="875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7660" y="2302853"/>
            <a:ext cx="206692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69759" y="3225427"/>
            <a:ext cx="1320793" cy="755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94999" y="3042858"/>
            <a:ext cx="122872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09994" y="2331428"/>
            <a:ext cx="1676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54352" y="1200972"/>
            <a:ext cx="951412" cy="862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179095" y="1090956"/>
            <a:ext cx="1245877" cy="873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0255" y="2352492"/>
            <a:ext cx="1757363" cy="405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516457" y="3100008"/>
            <a:ext cx="1343025"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585302" y="2445728"/>
            <a:ext cx="15240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04309" y="2193743"/>
            <a:ext cx="2250280" cy="723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932377" y="3057787"/>
            <a:ext cx="935370" cy="1008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162995" y="1200972"/>
            <a:ext cx="867384" cy="77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753598" y="1124044"/>
            <a:ext cx="1310604" cy="871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280594" y="3119766"/>
            <a:ext cx="2101179" cy="684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179095" y="4378457"/>
            <a:ext cx="1534859" cy="390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5"/>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741972" y="4165541"/>
            <a:ext cx="1077244" cy="60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6"/>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94923" y="4302738"/>
            <a:ext cx="2757064" cy="4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30164" y="4240718"/>
            <a:ext cx="1738312" cy="488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7"/>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1089849" y="4145509"/>
            <a:ext cx="880200" cy="694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023582" y="4365216"/>
            <a:ext cx="1854309" cy="387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5"/>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1064857" y="3225427"/>
            <a:ext cx="762027" cy="645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2"/>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823724" y="3181831"/>
            <a:ext cx="120015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6"/>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088456" y="5016025"/>
            <a:ext cx="22288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15"/>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353223" y="5075620"/>
            <a:ext cx="1378271" cy="789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16"/>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02349" y="5010033"/>
            <a:ext cx="1202172" cy="799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17"/>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717464" y="4834620"/>
            <a:ext cx="984165" cy="1271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18"/>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282996" y="5131332"/>
            <a:ext cx="878787" cy="796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21"/>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886531" y="5585191"/>
            <a:ext cx="2814637" cy="449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13"/>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2701629" y="5506039"/>
            <a:ext cx="1299575" cy="596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17"/>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2664616" y="4983800"/>
            <a:ext cx="1476375"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929356" y="5254149"/>
            <a:ext cx="2000540" cy="759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标题 1"/>
          <p:cNvSpPr txBox="1">
            <a:spLocks/>
          </p:cNvSpPr>
          <p:nvPr/>
        </p:nvSpPr>
        <p:spPr>
          <a:xfrm>
            <a:off x="0" y="479881"/>
            <a:ext cx="12192000" cy="808038"/>
          </a:xfrm>
          <a:prstGeom prst="rect">
            <a:avLst/>
          </a:prstGeom>
        </p:spPr>
        <p:txBody>
          <a:bodyPr>
            <a:normAutofit/>
          </a:bodyPr>
          <a:lstStyle>
            <a:lvl1pPr algn="r" defTabSz="914400" rtl="0" eaLnBrk="1" latinLnBrk="0" hangingPunct="1">
              <a:lnSpc>
                <a:spcPct val="90000"/>
              </a:lnSpc>
              <a:spcBef>
                <a:spcPct val="0"/>
              </a:spcBef>
              <a:buNone/>
              <a:defRPr sz="1400" kern="1200">
                <a:solidFill>
                  <a:schemeClr val="tx1"/>
                </a:solidFill>
                <a:latin typeface="Century Gothic" panose="020B0502020202020204" pitchFamily="34" charset="0"/>
                <a:ea typeface="+mj-ea"/>
                <a:cs typeface="+mj-cs"/>
              </a:defRPr>
            </a:lvl1pPr>
          </a:lstStyle>
          <a:p>
            <a:pPr algn="ctr"/>
            <a:r>
              <a:rPr lang="en-US" altLang="zh-CN" sz="2800" dirty="0" smtClean="0">
                <a:solidFill>
                  <a:schemeClr val="accent1">
                    <a:lumMod val="50000"/>
                  </a:schemeClr>
                </a:solidFill>
                <a:ea typeface="黑体" pitchFamily="49" charset="-122"/>
              </a:rPr>
              <a:t>AIIO China Main customers</a:t>
            </a:r>
            <a:endParaRPr lang="zh-CN" altLang="en-US" sz="2800" dirty="0">
              <a:solidFill>
                <a:schemeClr val="accent1">
                  <a:lumMod val="50000"/>
                </a:schemeClr>
              </a:solidFill>
              <a:ea typeface="黑体" pitchFamily="49" charset="-122"/>
            </a:endParaRPr>
          </a:p>
        </p:txBody>
      </p:sp>
    </p:spTree>
    <p:extLst>
      <p:ext uri="{BB962C8B-B14F-4D97-AF65-F5344CB8AC3E}">
        <p14:creationId xmlns:p14="http://schemas.microsoft.com/office/powerpoint/2010/main" val="161972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131" y="1117437"/>
            <a:ext cx="1183394" cy="847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3359" y="1287919"/>
            <a:ext cx="2669671" cy="68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717" y="1475565"/>
            <a:ext cx="1604696" cy="47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2913" y="2265815"/>
            <a:ext cx="1235945" cy="917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4786" y="2214996"/>
            <a:ext cx="1095375" cy="105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5538" y="1406250"/>
            <a:ext cx="173355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292" y="2334593"/>
            <a:ext cx="1976714" cy="516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4111" y="1253851"/>
            <a:ext cx="1685925"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45105" y="1282388"/>
            <a:ext cx="2141372" cy="671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93180" y="2298150"/>
            <a:ext cx="1788825" cy="62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37044" y="2162199"/>
            <a:ext cx="711099" cy="894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11896" y="2442926"/>
            <a:ext cx="1703895" cy="56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03491" y="2530670"/>
            <a:ext cx="1312463" cy="387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315954" y="2442926"/>
            <a:ext cx="1534412" cy="53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1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7938" y="3297415"/>
            <a:ext cx="159067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1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24107" y="3403955"/>
            <a:ext cx="1657350"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1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041386" y="3388435"/>
            <a:ext cx="127635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1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691905" y="3403955"/>
            <a:ext cx="175260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1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648380" y="3601597"/>
            <a:ext cx="2181420" cy="473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1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115020" y="3453962"/>
            <a:ext cx="1735346" cy="619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7"/>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754285" y="4346328"/>
            <a:ext cx="1309558" cy="796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360912" y="4346328"/>
            <a:ext cx="1421735" cy="78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2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928124" y="4346328"/>
            <a:ext cx="16764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2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34905" y="4195149"/>
            <a:ext cx="1376740" cy="89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26"/>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998705" y="4276365"/>
            <a:ext cx="1034054" cy="920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26"/>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400885" y="5493519"/>
            <a:ext cx="1247495" cy="717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19"/>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8152750" y="4311038"/>
            <a:ext cx="1932788" cy="49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1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171656" y="4509424"/>
            <a:ext cx="1504950"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8"/>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69219" y="5460183"/>
            <a:ext cx="14382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10"/>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086034" y="5425689"/>
            <a:ext cx="264795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Picture 3"/>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808858" y="5497197"/>
            <a:ext cx="1295400"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 name="Picture 2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7888174" y="5550828"/>
            <a:ext cx="1628775" cy="609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4"/>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9745341" y="5509057"/>
            <a:ext cx="210502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7717616" y="1879050"/>
            <a:ext cx="257175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8320349" y="4890147"/>
            <a:ext cx="1597589" cy="391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标题 1"/>
          <p:cNvSpPr txBox="1">
            <a:spLocks/>
          </p:cNvSpPr>
          <p:nvPr/>
        </p:nvSpPr>
        <p:spPr>
          <a:xfrm>
            <a:off x="0" y="479881"/>
            <a:ext cx="12192000" cy="808038"/>
          </a:xfrm>
          <a:prstGeom prst="rect">
            <a:avLst/>
          </a:prstGeom>
        </p:spPr>
        <p:txBody>
          <a:bodyPr>
            <a:normAutofit/>
          </a:bodyPr>
          <a:lstStyle>
            <a:lvl1pPr algn="r" defTabSz="914400" rtl="0" eaLnBrk="1" latinLnBrk="0" hangingPunct="1">
              <a:lnSpc>
                <a:spcPct val="90000"/>
              </a:lnSpc>
              <a:spcBef>
                <a:spcPct val="0"/>
              </a:spcBef>
              <a:buNone/>
              <a:defRPr sz="1400" kern="1200">
                <a:solidFill>
                  <a:schemeClr val="tx1"/>
                </a:solidFill>
                <a:latin typeface="Century Gothic" panose="020B0502020202020204" pitchFamily="34" charset="0"/>
                <a:ea typeface="+mj-ea"/>
                <a:cs typeface="+mj-cs"/>
              </a:defRPr>
            </a:lvl1pPr>
          </a:lstStyle>
          <a:p>
            <a:pPr algn="ctr"/>
            <a:r>
              <a:rPr lang="en-US" altLang="zh-CN" sz="2800" dirty="0" smtClean="0">
                <a:solidFill>
                  <a:schemeClr val="accent1">
                    <a:lumMod val="50000"/>
                  </a:schemeClr>
                </a:solidFill>
                <a:ea typeface="黑体" pitchFamily="49" charset="-122"/>
              </a:rPr>
              <a:t>AIIO China Main customers</a:t>
            </a:r>
            <a:endParaRPr lang="zh-CN" altLang="en-US" sz="2800" dirty="0">
              <a:solidFill>
                <a:schemeClr val="accent1">
                  <a:lumMod val="50000"/>
                </a:schemeClr>
              </a:solidFill>
              <a:ea typeface="黑体" pitchFamily="49" charset="-122"/>
            </a:endParaRPr>
          </a:p>
        </p:txBody>
      </p:sp>
    </p:spTree>
    <p:extLst>
      <p:ext uri="{BB962C8B-B14F-4D97-AF65-F5344CB8AC3E}">
        <p14:creationId xmlns:p14="http://schemas.microsoft.com/office/powerpoint/2010/main" val="14699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10618</TotalTime>
  <Words>3605</Words>
  <Application>Microsoft Office PowerPoint</Application>
  <PresentationFormat>ワイド画面</PresentationFormat>
  <Paragraphs>512</Paragraphs>
  <Slides>92</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92</vt:i4>
      </vt:variant>
    </vt:vector>
  </HeadingPairs>
  <TitlesOfParts>
    <vt:vector size="100" baseType="lpstr">
      <vt:lpstr>新細明體</vt:lpstr>
      <vt:lpstr>黑体</vt:lpstr>
      <vt:lpstr>宋体</vt:lpstr>
      <vt:lpstr>Arial</vt:lpstr>
      <vt:lpstr>Calibri</vt:lpstr>
      <vt:lpstr>Century Gothic</vt:lpstr>
      <vt:lpstr>Wingdings</vt:lpstr>
      <vt:lpstr>Office Theme</vt:lpstr>
      <vt:lpstr>Ecomate - RT360 Series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Custom Molded Cable Assembly Solutions</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Division Overview</dc:title>
  <dc:creator>Cavender, Catey</dc:creator>
  <cp:lastModifiedBy>Misako Tsurushige</cp:lastModifiedBy>
  <cp:revision>1158</cp:revision>
  <cp:lastPrinted>2015-12-17T20:25:47Z</cp:lastPrinted>
  <dcterms:created xsi:type="dcterms:W3CDTF">2015-11-12T18:54:51Z</dcterms:created>
  <dcterms:modified xsi:type="dcterms:W3CDTF">2023-01-16T04:11:08Z</dcterms:modified>
</cp:coreProperties>
</file>