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ags/tag5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ags/tag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tags/tag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tags/tag8.xml" ContentType="application/vnd.openxmlformats-officedocument.presentationml.tags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  <p:sldMasterId id="2147483954" r:id="rId2"/>
    <p:sldMasterId id="2147483957" r:id="rId3"/>
    <p:sldMasterId id="2147483960" r:id="rId4"/>
    <p:sldMasterId id="2147483969" r:id="rId5"/>
    <p:sldMasterId id="2147483963" r:id="rId6"/>
    <p:sldMasterId id="2147483966" r:id="rId7"/>
    <p:sldMasterId id="2147483972" r:id="rId8"/>
  </p:sldMasterIdLst>
  <p:notesMasterIdLst>
    <p:notesMasterId r:id="rId30"/>
  </p:notesMasterIdLst>
  <p:handoutMasterIdLst>
    <p:handoutMasterId r:id="rId31"/>
  </p:handoutMasterIdLst>
  <p:sldIdLst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3" r:id="rId17"/>
    <p:sldId id="327" r:id="rId18"/>
    <p:sldId id="324" r:id="rId19"/>
    <p:sldId id="328" r:id="rId20"/>
    <p:sldId id="325" r:id="rId21"/>
    <p:sldId id="322" r:id="rId22"/>
    <p:sldId id="326" r:id="rId23"/>
    <p:sldId id="329" r:id="rId24"/>
    <p:sldId id="330" r:id="rId25"/>
    <p:sldId id="331" r:id="rId26"/>
    <p:sldId id="332" r:id="rId27"/>
    <p:sldId id="333" r:id="rId28"/>
    <p:sldId id="334" r:id="rId29"/>
  </p:sldIdLst>
  <p:sldSz cx="9144000" cy="6858000" type="screen4x3"/>
  <p:notesSz cx="6807200" cy="99393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12">
          <p15:clr>
            <a:srgbClr val="A4A3A4"/>
          </p15:clr>
        </p15:guide>
        <p15:guide id="2" orient="horz" pos="2614">
          <p15:clr>
            <a:srgbClr val="A4A3A4"/>
          </p15:clr>
        </p15:guide>
        <p15:guide id="3" orient="horz" pos="232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orient="horz" pos="1032" userDrawn="1">
          <p15:clr>
            <a:srgbClr val="A4A3A4"/>
          </p15:clr>
        </p15:guide>
        <p15:guide id="7" pos="2880">
          <p15:clr>
            <a:srgbClr val="A4A3A4"/>
          </p15:clr>
        </p15:guide>
        <p15:guide id="8" pos="295">
          <p15:clr>
            <a:srgbClr val="A4A3A4"/>
          </p15:clr>
        </p15:guide>
        <p15:guide id="9" pos="5488">
          <p15:clr>
            <a:srgbClr val="A4A3A4"/>
          </p15:clr>
        </p15:guide>
        <p15:guide id="10" pos="930">
          <p15:clr>
            <a:srgbClr val="A4A3A4"/>
          </p15:clr>
        </p15:guide>
        <p15:guide id="11" pos="378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5EB8"/>
    <a:srgbClr val="0099FF"/>
    <a:srgbClr val="FF6600"/>
    <a:srgbClr val="C0C0C0"/>
    <a:srgbClr val="EAEAEA"/>
    <a:srgbClr val="002664"/>
    <a:srgbClr val="58585B"/>
    <a:srgbClr val="CFD1D2"/>
    <a:srgbClr val="8C8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0" autoAdjust="0"/>
    <p:restoredTop sz="88984" autoAdjust="0"/>
  </p:normalViewPr>
  <p:slideViewPr>
    <p:cSldViewPr snapToGrid="0">
      <p:cViewPr varScale="1">
        <p:scale>
          <a:sx n="67" d="100"/>
          <a:sy n="67" d="100"/>
        </p:scale>
        <p:origin x="-1404" y="-90"/>
      </p:cViewPr>
      <p:guideLst>
        <p:guide orient="horz" pos="3612"/>
        <p:guide orient="horz" pos="2614"/>
        <p:guide orient="horz" pos="232"/>
        <p:guide orient="horz" pos="3861"/>
        <p:guide orient="horz" pos="2387"/>
        <p:guide orient="horz" pos="1032"/>
        <p:guide pos="2880"/>
        <p:guide pos="295"/>
        <p:guide pos="5488"/>
        <p:guide pos="930"/>
        <p:guide pos="37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910" y="-12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C9601-EA95-4E35-AFDB-D98BDE6CACD0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82287-21D6-4831-831D-4F225D36F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951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8200" cy="49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4" rIns="93048" bIns="4652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27" y="0"/>
            <a:ext cx="2949788" cy="49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4" rIns="93048" bIns="4652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4" y="4721305"/>
            <a:ext cx="5448933" cy="447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4" rIns="93048" bIns="46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1022"/>
            <a:ext cx="294820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4" rIns="93048" bIns="4652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27" y="9441022"/>
            <a:ext cx="2949788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4" rIns="93048" bIns="4652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18AE27A-1747-4958-B001-26C0D9071E41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429046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92873A-513B-48CA-9B61-029167CE6228}" type="slidenum">
              <a:rPr lang="de-DE" altLang="ja-JP" smtClean="0">
                <a:solidFill>
                  <a:prstClr val="black"/>
                </a:solidFill>
              </a:rPr>
              <a:pPr eaLnBrk="1" hangingPunct="1"/>
              <a:t>16</a:t>
            </a:fld>
            <a:endParaRPr lang="de-DE" altLang="ja-JP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92873A-513B-48CA-9B61-029167CE6228}" type="slidenum">
              <a:rPr lang="de-DE" altLang="ja-JP" smtClean="0">
                <a:solidFill>
                  <a:prstClr val="black"/>
                </a:solidFill>
              </a:rPr>
              <a:pPr eaLnBrk="1" hangingPunct="1"/>
              <a:t>17</a:t>
            </a:fld>
            <a:endParaRPr lang="de-DE" altLang="ja-JP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92873A-513B-48CA-9B61-029167CE6228}" type="slidenum">
              <a:rPr lang="de-DE" altLang="ja-JP" smtClean="0">
                <a:solidFill>
                  <a:prstClr val="black"/>
                </a:solidFill>
              </a:rPr>
              <a:pPr eaLnBrk="1" hangingPunct="1"/>
              <a:t>18</a:t>
            </a:fld>
            <a:endParaRPr lang="de-DE" altLang="ja-JP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92873A-513B-48CA-9B61-029167CE6228}" type="slidenum">
              <a:rPr lang="de-DE" altLang="ja-JP" smtClean="0">
                <a:solidFill>
                  <a:prstClr val="black"/>
                </a:solidFill>
              </a:rPr>
              <a:pPr eaLnBrk="1" hangingPunct="1"/>
              <a:t>19</a:t>
            </a:fld>
            <a:endParaRPr lang="de-DE" altLang="ja-JP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92873A-513B-48CA-9B61-029167CE6228}" type="slidenum">
              <a:rPr lang="de-DE" altLang="ja-JP" smtClean="0">
                <a:solidFill>
                  <a:prstClr val="black"/>
                </a:solidFill>
              </a:rPr>
              <a:pPr eaLnBrk="1" hangingPunct="1"/>
              <a:t>20</a:t>
            </a:fld>
            <a:endParaRPr lang="de-DE" altLang="ja-JP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92873A-513B-48CA-9B61-029167CE6228}" type="slidenum">
              <a:rPr lang="de-DE" altLang="ja-JP" smtClean="0">
                <a:solidFill>
                  <a:prstClr val="black"/>
                </a:solidFill>
              </a:rPr>
              <a:pPr eaLnBrk="1" hangingPunct="1"/>
              <a:t>21</a:t>
            </a:fld>
            <a:endParaRPr lang="de-DE" altLang="ja-JP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mpheno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4508500"/>
            <a:ext cx="8282122" cy="90011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5408613"/>
            <a:ext cx="6300788" cy="541337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subtitle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9347" y="4117721"/>
            <a:ext cx="418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6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1" name="Picture 10" descr="Logo Amphenol only Pantone 300@4x-8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20005" y="2406188"/>
            <a:ext cx="3561265" cy="75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1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562900"/>
            <a:ext cx="8280400" cy="450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6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risc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419347" y="4117721"/>
            <a:ext cx="4302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6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4508500"/>
            <a:ext cx="8282122" cy="9001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5408613"/>
            <a:ext cx="6300788" cy="541337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subtitle style</a:t>
            </a:r>
          </a:p>
        </p:txBody>
      </p:sp>
      <p:pic>
        <p:nvPicPr>
          <p:cNvPr id="11" name="Picture 10" descr="Borisch-Logo-white@4x-8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6168" y="2583669"/>
            <a:ext cx="4851649" cy="89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10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562900"/>
            <a:ext cx="8280400" cy="450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64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iffit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419347" y="4117721"/>
            <a:ext cx="418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6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4508500"/>
            <a:ext cx="8282122" cy="9001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5408613"/>
            <a:ext cx="6300788" cy="541337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subtitle style</a:t>
            </a:r>
          </a:p>
        </p:txBody>
      </p:sp>
      <p:pic>
        <p:nvPicPr>
          <p:cNvPr id="7" name="Picture 6" descr="Griffith Logo@4x-8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18202" y="2131384"/>
            <a:ext cx="4263469" cy="141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1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562900"/>
            <a:ext cx="8280400" cy="450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6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mpheno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4508500"/>
            <a:ext cx="8282122" cy="90011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5408613"/>
            <a:ext cx="6300788" cy="541337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subtitle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9347" y="4117721"/>
            <a:ext cx="418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600" b="0" dirty="0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1" name="Picture 10" descr="Logo Amphenol only Pantone 300@4x-8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20005" y="2406188"/>
            <a:ext cx="3561265" cy="75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15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57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6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A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19347" y="4117721"/>
            <a:ext cx="418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6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799" y="4508500"/>
            <a:ext cx="8278247" cy="9001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5408613"/>
            <a:ext cx="6300788" cy="54133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subtitle style</a:t>
            </a:r>
          </a:p>
        </p:txBody>
      </p:sp>
      <p:pic>
        <p:nvPicPr>
          <p:cNvPr id="8" name="Picture 7" descr="Amphenol_logo-whi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47884" y="2277777"/>
            <a:ext cx="3896975" cy="13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1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628775"/>
            <a:ext cx="8280400" cy="450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6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A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419347" y="4117721"/>
            <a:ext cx="418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6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4508500"/>
            <a:ext cx="8426814" cy="9001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10" name="Rectangle 3"/>
          <p:cNvSpPr txBox="1">
            <a:spLocks noChangeArrowheads="1"/>
          </p:cNvSpPr>
          <p:nvPr userDrawn="1"/>
        </p:nvSpPr>
        <p:spPr bwMode="auto">
          <a:xfrm>
            <a:off x="432776" y="5526069"/>
            <a:ext cx="630078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664"/>
              </a:buClr>
              <a:defRPr sz="2000" spc="-1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446088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spc="-100" baseline="0">
                <a:solidFill>
                  <a:schemeClr val="tx1"/>
                </a:solidFill>
                <a:latin typeface="Cambria" panose="02040503050406030204" pitchFamily="18" charset="0"/>
                <a:cs typeface="+mn-cs"/>
              </a:defRPr>
            </a:lvl2pPr>
            <a:lvl3pPr marL="896938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2000" spc="-100" baseline="0">
                <a:solidFill>
                  <a:schemeClr val="tx1"/>
                </a:solidFill>
                <a:latin typeface="Cambria" panose="02040503050406030204" pitchFamily="18" charset="0"/>
                <a:cs typeface="+mn-cs"/>
              </a:defRPr>
            </a:lvl3pPr>
            <a:lvl4pPr marL="134620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 sz="1800" spc="-100" baseline="0">
                <a:solidFill>
                  <a:schemeClr val="tx1"/>
                </a:solidFill>
                <a:latin typeface="Cambria" panose="02040503050406030204" pitchFamily="18" charset="0"/>
                <a:cs typeface="+mn-cs"/>
              </a:defRPr>
            </a:lvl4pPr>
            <a:lvl5pPr marL="1792288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800" spc="-100" baseline="0">
                <a:solidFill>
                  <a:schemeClr val="tx1"/>
                </a:solidFill>
                <a:latin typeface="Cambria" panose="02040503050406030204" pitchFamily="18" charset="0"/>
                <a:cs typeface="+mn-cs"/>
              </a:defRPr>
            </a:lvl5pPr>
            <a:lvl6pPr marL="2249488" indent="-266700" algn="l" rtl="0" fontAlgn="base">
              <a:spcBef>
                <a:spcPct val="20000"/>
              </a:spcBef>
              <a:spcAft>
                <a:spcPct val="0"/>
              </a:spcAft>
              <a:buClr>
                <a:srgbClr val="002664"/>
              </a:buClr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706688" indent="-266700" algn="l" rtl="0" fontAlgn="base">
              <a:spcBef>
                <a:spcPct val="20000"/>
              </a:spcBef>
              <a:spcAft>
                <a:spcPct val="0"/>
              </a:spcAft>
              <a:buClr>
                <a:srgbClr val="002664"/>
              </a:buClr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163888" indent="-266700" algn="l" rtl="0" fontAlgn="base">
              <a:spcBef>
                <a:spcPct val="20000"/>
              </a:spcBef>
              <a:spcAft>
                <a:spcPct val="0"/>
              </a:spcAft>
              <a:buClr>
                <a:srgbClr val="002664"/>
              </a:buClr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621088" indent="-266700" algn="l" rtl="0" fontAlgn="base">
              <a:spcBef>
                <a:spcPct val="20000"/>
              </a:spcBef>
              <a:spcAft>
                <a:spcPct val="0"/>
              </a:spcAft>
              <a:buClr>
                <a:srgbClr val="002664"/>
              </a:buClr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a-DK" b="0" kern="0" spc="0" baseline="0" dirty="0" smtClean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Click to edit Master subtitle style</a:t>
            </a:r>
            <a:endParaRPr lang="da-DK" b="0" kern="0" spc="0" baseline="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pic>
        <p:nvPicPr>
          <p:cNvPr id="8" name="Picture 7" descr="comair_white@4x-8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21998" y="2547098"/>
            <a:ext cx="3778444" cy="7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1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562900"/>
            <a:ext cx="8280400" cy="450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6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MA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419347" y="4117721"/>
            <a:ext cx="4585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</a:rPr>
              <a:t>ENABLING THE ELECTRONICS REVOLUTION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4508500"/>
            <a:ext cx="8282122" cy="9001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5408613"/>
            <a:ext cx="6300788" cy="541337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subtitle style</a:t>
            </a:r>
          </a:p>
        </p:txBody>
      </p:sp>
      <p:pic>
        <p:nvPicPr>
          <p:cNvPr id="10" name="Picture 9" descr="AMAO-logo-whi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24178" y="2380708"/>
            <a:ext cx="3750788" cy="89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1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562900"/>
            <a:ext cx="8280400" cy="450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6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MA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M:\Shared\Presentations\2017 presentations\2017 AMAO Group Presentation\Graphics\2017_amphenol_title-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419347" y="4117721"/>
            <a:ext cx="4585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</a:rPr>
              <a:t>ENABLING THE ELECTRONICS REVOLUTION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4508500"/>
            <a:ext cx="8282122" cy="9001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Click to edit </a:t>
            </a:r>
            <a:r>
              <a:rPr lang="da-DK" dirty="0" smtClean="0"/>
              <a:t>Master </a:t>
            </a:r>
            <a:r>
              <a:rPr lang="da-DK" dirty="0"/>
              <a:t>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5408613"/>
            <a:ext cx="6300788" cy="541337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Click to edit Master subtitle style</a:t>
            </a:r>
          </a:p>
        </p:txBody>
      </p:sp>
      <p:pic>
        <p:nvPicPr>
          <p:cNvPr id="22530" name="Picture 2" descr="M:\Shared\Presentations\2017 presentations\2017 AMAO Group Presentation\Divison Logos\Artboard 1Nexus_Logo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508" y="1590722"/>
            <a:ext cx="4223662" cy="23754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27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ags" Target="../tags/tag2.xml"/><Relationship Id="rId4" Type="http://schemas.openxmlformats.org/officeDocument/2006/relationships/vmlDrawing" Target="../drawings/vmlDrawing2.vml"/><Relationship Id="rId9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ags" Target="../tags/tag3.xml"/><Relationship Id="rId4" Type="http://schemas.openxmlformats.org/officeDocument/2006/relationships/vmlDrawing" Target="../drawings/vmlDrawing3.vml"/><Relationship Id="rId9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tags" Target="../tags/tag4.xml"/><Relationship Id="rId4" Type="http://schemas.openxmlformats.org/officeDocument/2006/relationships/vmlDrawing" Target="../drawings/vmlDrawing4.vml"/><Relationship Id="rId9" Type="http://schemas.openxmlformats.org/officeDocument/2006/relationships/image" Target="../media/image10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tags" Target="../tags/tag5.xml"/><Relationship Id="rId4" Type="http://schemas.openxmlformats.org/officeDocument/2006/relationships/vmlDrawing" Target="../drawings/vmlDrawing5.vml"/><Relationship Id="rId9" Type="http://schemas.openxmlformats.org/officeDocument/2006/relationships/image" Target="../media/image1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jpeg"/><Relationship Id="rId5" Type="http://schemas.openxmlformats.org/officeDocument/2006/relationships/tags" Target="../tags/tag6.xml"/><Relationship Id="rId4" Type="http://schemas.openxmlformats.org/officeDocument/2006/relationships/vmlDrawing" Target="../drawings/vmlDrawing6.vml"/><Relationship Id="rId9" Type="http://schemas.openxmlformats.org/officeDocument/2006/relationships/image" Target="../media/image1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ags" Target="../tags/tag7.xml"/><Relationship Id="rId4" Type="http://schemas.openxmlformats.org/officeDocument/2006/relationships/vmlDrawing" Target="../drawings/vmlDrawing7.vml"/><Relationship Id="rId9" Type="http://schemas.openxmlformats.org/officeDocument/2006/relationships/image" Target="../media/image1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jpeg"/><Relationship Id="rId5" Type="http://schemas.openxmlformats.org/officeDocument/2006/relationships/tags" Target="../tags/tag8.xml"/><Relationship Id="rId4" Type="http://schemas.openxmlformats.org/officeDocument/2006/relationships/vmlDrawing" Target="../drawings/vmlDrawing8.v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144177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schemeClr val="tx1"/>
              </a:solidFill>
            </a:endParaRPr>
          </a:p>
        </p:txBody>
      </p:sp>
      <p:pic>
        <p:nvPicPr>
          <p:cNvPr id="11" name="Picture 10" descr="Logo Amphenol only Whit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7751" y="69888"/>
            <a:ext cx="1138965" cy="2329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EB8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144177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pic>
        <p:nvPicPr>
          <p:cNvPr id="10" name="Picture 9" descr="Amphenol_logo-whit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1621" y="23297"/>
            <a:ext cx="955751" cy="3222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144177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3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pic>
        <p:nvPicPr>
          <p:cNvPr id="14" name="Picture 13" descr="comair_white@4x-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3359" y="71812"/>
            <a:ext cx="1097128" cy="2212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144177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2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pic>
        <p:nvPicPr>
          <p:cNvPr id="11" name="Picture 10" descr="AMAO-logo-whit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8025" y="56111"/>
            <a:ext cx="1048358" cy="2510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EB8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144177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1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1507" name="Picture 3" descr="M:\Shared\Presentations\2017 presentations\2017 AMAO Group Presentation\Divison Logos\Artboard 1Nexus_Logo_Whi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8945" y="-17418"/>
            <a:ext cx="674823" cy="3795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EB8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144177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4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pic>
        <p:nvPicPr>
          <p:cNvPr id="9" name="Picture 8" descr="Borisch-Logo-white@4x-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5964" y="61793"/>
            <a:ext cx="1814281" cy="3360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144177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8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pic>
        <p:nvPicPr>
          <p:cNvPr id="11" name="Picture 10" descr="Griffith Logo@4x-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8209" y="21371"/>
            <a:ext cx="873783" cy="2891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8" descr="M:\Shared\Presentations\2017 presentations\2017 AMAO Group Presentation\Graphics\2017_amphenol_head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7701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997844" y="31077"/>
            <a:ext cx="315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ENABLING THE ELECTRONICS REVOLUTION</a:t>
            </a:r>
            <a:endParaRPr lang="en-US" sz="1200" b="0" dirty="0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5235356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68300"/>
            <a:ext cx="8280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59025"/>
            <a:ext cx="8280400" cy="468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dirty="0" smtClean="0"/>
              <a:t>Click to edit Master text styles</a:t>
            </a:r>
          </a:p>
          <a:p>
            <a:pPr lvl="1"/>
            <a:r>
              <a:rPr lang="da-DK" altLang="en-US" dirty="0" smtClean="0"/>
              <a:t>Second level</a:t>
            </a:r>
          </a:p>
          <a:p>
            <a:pPr lvl="2"/>
            <a:r>
              <a:rPr lang="da-DK" altLang="en-US" dirty="0" smtClean="0"/>
              <a:t>Third level</a:t>
            </a:r>
          </a:p>
          <a:p>
            <a:pPr lvl="3"/>
            <a:r>
              <a:rPr lang="da-DK" altLang="en-US" dirty="0" smtClean="0"/>
              <a:t>Fourth level</a:t>
            </a:r>
          </a:p>
          <a:p>
            <a:pPr lvl="4"/>
            <a:r>
              <a:rPr lang="da-DK" altLang="en-US" dirty="0" smtClean="0"/>
              <a:t>Fifth level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8709015" y="6489700"/>
            <a:ext cx="356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FF16B90-4F49-4260-AD62-172F2801FE06}" type="slidenum">
              <a:rPr lang="da-DK" altLang="en-US" sz="1000" b="0" smtClean="0">
                <a:solidFill>
                  <a:prstClr val="black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000" b="0" dirty="0">
              <a:solidFill>
                <a:prstClr val="black"/>
              </a:solidFill>
            </a:endParaRPr>
          </a:p>
        </p:txBody>
      </p:sp>
      <p:pic>
        <p:nvPicPr>
          <p:cNvPr id="11" name="Picture 10" descr="Logo Amphenol only Whit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7751" y="69888"/>
            <a:ext cx="1138965" cy="23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9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EB8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664"/>
        </a:buClr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1pPr>
      <a:lvl2pPr marL="4460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2pPr>
      <a:lvl3pPr marL="896938" indent="-271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‒"/>
        <a:defRPr sz="20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3pPr>
      <a:lvl4pPr marL="1346200" indent="-2698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4pPr>
      <a:lvl5pPr marL="1792288" indent="-266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800" spc="0" baseline="0">
          <a:solidFill>
            <a:schemeClr val="tx1"/>
          </a:solidFill>
          <a:latin typeface="Open Sans Light" pitchFamily="34" charset="0"/>
          <a:ea typeface="Open Sans Light" pitchFamily="34" charset="0"/>
          <a:cs typeface="Open Sans Light" pitchFamily="34" charset="0"/>
        </a:defRPr>
      </a:lvl5pPr>
      <a:lvl6pPr marL="22494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7066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1638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621088" indent="-266700" algn="l" rtl="0" fontAlgn="base">
        <a:spcBef>
          <a:spcPct val="20000"/>
        </a:spcBef>
        <a:spcAft>
          <a:spcPct val="0"/>
        </a:spcAft>
        <a:buClr>
          <a:srgbClr val="002664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3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37.png" Type="http://schemas.openxmlformats.org/officeDocument/2006/relationships/image"/><Relationship Id="rId2" Target="../media/image3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37.png" Type="http://schemas.openxmlformats.org/officeDocument/2006/relationships/image"/><Relationship Id="rId2" Target="../media/image36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8.jpe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6.jpeg"/></Relationships>
</file>

<file path=ppt/slides/_rels/slide2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5" Type="http://schemas.microsoft.com/office/2007/relationships/hdphoto" Target="../media/hdphoto1.wdp"/><Relationship Id="rId4" Type="http://schemas.openxmlformats.org/officeDocument/2006/relationships/image" Target="../media/image50.png"/></Relationships>
</file>

<file path=ppt/slides/_rels/slide3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pn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9.jpeg" Type="http://schemas.openxmlformats.org/officeDocument/2006/relationships/image"/><Relationship Id="rId4" Target="../media/image28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LTW</a:t>
            </a:r>
            <a:r>
              <a:rPr lang="ja-JP" altLang="en-US" smtClean="0"/>
              <a:t>防水樹脂製品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　</a:t>
            </a:r>
            <a:r>
              <a:rPr lang="en-US" altLang="ja-JP" smtClean="0"/>
              <a:t>Surlok Plus</a:t>
            </a:r>
            <a:r>
              <a:rPr lang="ja-JP" altLang="en-US" smtClean="0"/>
              <a:t>製品紹介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43497" y="5588823"/>
            <a:ext cx="4400503" cy="1212444"/>
          </a:xfrm>
        </p:spPr>
        <p:txBody>
          <a:bodyPr/>
          <a:lstStyle/>
          <a:p>
            <a:r>
              <a:rPr lang="ja-JP" altLang="en-US" dirty="0" smtClean="0"/>
              <a:t>アンフェノールジャパン株式会社</a:t>
            </a:r>
            <a:endParaRPr lang="en-US" altLang="ja-JP" dirty="0" smtClean="0"/>
          </a:p>
          <a:p>
            <a:r>
              <a:rPr lang="ja-JP" altLang="en-US" dirty="0" smtClean="0"/>
              <a:t>営業第二部</a:t>
            </a:r>
            <a:endParaRPr lang="en-US" altLang="ja-JP" dirty="0" smtClean="0"/>
          </a:p>
          <a:p>
            <a:r>
              <a:rPr lang="en-US" altLang="ja-JP" dirty="0" smtClean="0"/>
              <a:t>2020/3/12</a:t>
            </a:r>
            <a:endParaRPr lang="ja-JP" altLang="en-US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17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導入</a:t>
            </a:r>
            <a:r>
              <a:rPr lang="ja-JP" altLang="en-US" dirty="0" smtClean="0"/>
              <a:t>事例②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鉄道レール　ひずみセンサ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Xlok</a:t>
            </a:r>
            <a:r>
              <a:rPr kumimoji="1" lang="ja-JP" altLang="en-US" dirty="0" smtClean="0"/>
              <a:t>採用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90" y="4184989"/>
            <a:ext cx="5256584" cy="211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B型（レール取付型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574" y="2212198"/>
            <a:ext cx="28575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5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導入</a:t>
            </a:r>
            <a:r>
              <a:rPr lang="ja-JP" altLang="en-US" dirty="0" smtClean="0"/>
              <a:t>事例③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ポータブル水質計</a:t>
            </a:r>
            <a:endParaRPr kumimoji="1" lang="en-US" altLang="ja-JP" dirty="0" smtClean="0"/>
          </a:p>
          <a:p>
            <a:r>
              <a:rPr kumimoji="1" lang="en-US" altLang="ja-JP" dirty="0" smtClean="0"/>
              <a:t>HS-</a:t>
            </a:r>
            <a:r>
              <a:rPr kumimoji="1" lang="en-US" altLang="ja-JP" dirty="0" err="1" smtClean="0"/>
              <a:t>lok</a:t>
            </a:r>
            <a:r>
              <a:rPr kumimoji="1" lang="ja-JP" altLang="en-US" dirty="0" smtClean="0"/>
              <a:t>を採用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946" y="1274819"/>
            <a:ext cx="2439463" cy="349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036" y="5005923"/>
            <a:ext cx="6244514" cy="13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928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導入</a:t>
            </a:r>
            <a:r>
              <a:rPr lang="ja-JP" altLang="en-US" dirty="0" smtClean="0"/>
              <a:t>事例④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ロボット</a:t>
            </a:r>
            <a:endParaRPr kumimoji="1" lang="en-US" altLang="ja-JP" dirty="0" smtClean="0"/>
          </a:p>
          <a:p>
            <a:r>
              <a:rPr kumimoji="1" lang="en-US" altLang="ja-JP" dirty="0" smtClean="0"/>
              <a:t>FA</a:t>
            </a:r>
            <a:r>
              <a:rPr kumimoji="1" lang="ja-JP" altLang="en-US" dirty="0" smtClean="0"/>
              <a:t>印刷機</a:t>
            </a:r>
            <a:endParaRPr kumimoji="1" lang="en-US" altLang="ja-JP" dirty="0" smtClean="0"/>
          </a:p>
          <a:p>
            <a:r>
              <a:rPr kumimoji="1" lang="ja-JP" altLang="en-US" dirty="0" smtClean="0"/>
              <a:t>防水</a:t>
            </a:r>
            <a:r>
              <a:rPr kumimoji="1" lang="en-US" altLang="ja-JP" dirty="0" smtClean="0"/>
              <a:t>D-SUB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SDB</a:t>
            </a:r>
            <a:r>
              <a:rPr kumimoji="1" lang="ja-JP" altLang="en-US" dirty="0" smtClean="0"/>
              <a:t>採用</a:t>
            </a:r>
            <a:endParaRPr kumimoji="1" lang="ja-JP" altLang="en-US" dirty="0"/>
          </a:p>
        </p:txBody>
      </p:sp>
      <p:pic>
        <p:nvPicPr>
          <p:cNvPr id="6" name="Picture 2" descr="SDB シリー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846" y="4017941"/>
            <a:ext cx="3943730" cy="203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4" name="Picture 2" descr="CR800-Dタイプコントロー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71" y="1082927"/>
            <a:ext cx="5041383" cy="186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https://bipj.brother.co.jp/wp/wp-content/uploads/2017/05/Ax150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36" y="3043549"/>
            <a:ext cx="4603310" cy="359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190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導入</a:t>
            </a:r>
            <a:r>
              <a:rPr lang="ja-JP" altLang="en-US" dirty="0" smtClean="0"/>
              <a:t>事例⑤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FA</a:t>
            </a:r>
            <a:r>
              <a:rPr kumimoji="1" lang="ja-JP" altLang="en-US" dirty="0" smtClean="0"/>
              <a:t>用アームオプションに</a:t>
            </a:r>
            <a:r>
              <a:rPr kumimoji="1" lang="en-US" altLang="ja-JP" dirty="0" err="1" smtClean="0"/>
              <a:t>USBtypeC</a:t>
            </a:r>
            <a:r>
              <a:rPr kumimoji="1" lang="ja-JP" altLang="en-US" dirty="0" smtClean="0"/>
              <a:t>採用</a:t>
            </a:r>
            <a:endParaRPr kumimoji="1" lang="en-US" altLang="ja-JP" dirty="0" smtClean="0"/>
          </a:p>
          <a:p>
            <a:r>
              <a:rPr kumimoji="1" lang="ja-JP" altLang="en-US" dirty="0" smtClean="0"/>
              <a:t>防水で小型要求</a:t>
            </a:r>
            <a:endParaRPr kumimoji="1" lang="ja-JP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120" y="2485586"/>
            <a:ext cx="3124757" cy="406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57" y="3891208"/>
            <a:ext cx="4457029" cy="165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491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SurLok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Plus</a:t>
            </a:r>
            <a:r>
              <a:rPr kumimoji="1" lang="ja-JP" altLang="en-US" dirty="0" smtClean="0"/>
              <a:t>コネクタ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800" y="1559024"/>
            <a:ext cx="5655301" cy="51972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100A</a:t>
            </a:r>
            <a:r>
              <a:rPr lang="ja-JP" altLang="en-US" sz="1800" dirty="0"/>
              <a:t>～</a:t>
            </a:r>
            <a:r>
              <a:rPr lang="en-US" altLang="ja-JP" sz="1800" dirty="0"/>
              <a:t>350A</a:t>
            </a:r>
            <a:r>
              <a:rPr lang="ja-JP" altLang="en-US" sz="1800" dirty="0"/>
              <a:t>の大電流に対応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スプリングロック構造をもったワンタッチ接続</a:t>
            </a:r>
            <a:endParaRPr lang="en-US" altLang="ja-JP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結線　プラグ </a:t>
            </a:r>
            <a:r>
              <a:rPr lang="en-US" altLang="ja-JP" sz="1800" dirty="0" smtClean="0"/>
              <a:t>: </a:t>
            </a:r>
            <a:r>
              <a:rPr lang="ja-JP" altLang="en-US" sz="1800" dirty="0" smtClean="0"/>
              <a:t>圧着　レセプタクル </a:t>
            </a:r>
            <a:r>
              <a:rPr lang="en-US" altLang="ja-JP" sz="1800" dirty="0" smtClean="0"/>
              <a:t>: </a:t>
            </a:r>
            <a:r>
              <a:rPr lang="ja-JP" altLang="en-US" sz="1800" dirty="0" smtClean="0"/>
              <a:t>圧着・ねじ式・バスバー</a:t>
            </a:r>
            <a:endParaRPr lang="ja-JP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IP67</a:t>
            </a:r>
            <a:r>
              <a:rPr lang="ja-JP" altLang="en-US" sz="1800" dirty="0"/>
              <a:t>の防水防塵性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難燃性：</a:t>
            </a:r>
            <a:r>
              <a:rPr lang="en-US" altLang="ja-JP" sz="1800" dirty="0" smtClean="0"/>
              <a:t> UL 94-V0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車材燃試</a:t>
            </a:r>
            <a:r>
              <a:rPr lang="en-US" altLang="ja-JP" sz="1800" dirty="0" smtClean="0"/>
              <a:t>2017-1488K</a:t>
            </a:r>
            <a:endParaRPr lang="ja-JP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/>
              <a:t>鉄道車両用材料燃焼性試験：「難燃性」合格（車材燃試</a:t>
            </a:r>
            <a:r>
              <a:rPr lang="en-US" altLang="ja-JP" sz="1800" dirty="0"/>
              <a:t>2017-1488K</a:t>
            </a:r>
            <a:r>
              <a:rPr lang="ja-JP" altLang="en-US" sz="1800" dirty="0"/>
              <a:t>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UL1977</a:t>
            </a:r>
            <a:r>
              <a:rPr lang="ja-JP" altLang="en-US" sz="1800" dirty="0"/>
              <a:t>認証取得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プレスフィットタイプ</a:t>
            </a:r>
            <a:r>
              <a:rPr lang="ja-JP" altLang="en-US" sz="1800" dirty="0"/>
              <a:t>あり（コンタクトサイズ</a:t>
            </a:r>
            <a:r>
              <a:rPr lang="en-US" altLang="ja-JP" sz="1800" dirty="0"/>
              <a:t>5.7mm</a:t>
            </a:r>
            <a:r>
              <a:rPr lang="ja-JP" altLang="en-US" sz="1800" dirty="0"/>
              <a:t>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EMI</a:t>
            </a:r>
            <a:r>
              <a:rPr lang="ja-JP" altLang="en-US" sz="1800" dirty="0"/>
              <a:t>シールドタイプ</a:t>
            </a:r>
            <a:r>
              <a:rPr lang="ja-JP" altLang="en-US" sz="1800" dirty="0" smtClean="0"/>
              <a:t>あり</a:t>
            </a:r>
            <a:endParaRPr lang="ja-JP" altLang="en-US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038" y="4642004"/>
            <a:ext cx="3491880" cy="211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090" y="427165"/>
            <a:ext cx="2187246" cy="421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5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SurLok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Plus</a:t>
            </a:r>
            <a:r>
              <a:rPr kumimoji="1" lang="ja-JP" altLang="en-US" dirty="0" smtClean="0"/>
              <a:t>コネクタ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800" y="1559024"/>
            <a:ext cx="5655301" cy="51972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主なターゲット</a:t>
            </a:r>
            <a:endParaRPr lang="en-US" altLang="ja-JP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定置型蓄電池</a:t>
            </a:r>
            <a:endParaRPr lang="en-US" altLang="ja-JP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EV</a:t>
            </a:r>
            <a:r>
              <a:rPr lang="ja-JP" altLang="en-US" sz="1800" dirty="0" smtClean="0"/>
              <a:t>用高圧系配線回り</a:t>
            </a:r>
            <a:endParaRPr lang="en-US" altLang="ja-JP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建機向け</a:t>
            </a:r>
            <a:r>
              <a:rPr lang="en-US" altLang="ja-JP" sz="1800" dirty="0" smtClean="0"/>
              <a:t>ECU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800" dirty="0" smtClean="0"/>
              <a:t>鉄道車両</a:t>
            </a:r>
            <a:endParaRPr lang="en-US" altLang="ja-JP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ja-JP" altLang="en-US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038" y="4642004"/>
            <a:ext cx="3491880" cy="211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090" y="427165"/>
            <a:ext cx="2187246" cy="421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35" y="5028446"/>
            <a:ext cx="1930516" cy="17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55598" y="778043"/>
            <a:ext cx="7007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739ABC">
                    <a:lumMod val="50000"/>
                  </a:srgbClr>
                </a:solidFill>
              </a:rPr>
              <a:t>導入</a:t>
            </a:r>
            <a:r>
              <a:rPr kumimoji="1" lang="ja-JP" altLang="en-US" sz="2800" dirty="0" smtClean="0">
                <a:solidFill>
                  <a:srgbClr val="739ABC">
                    <a:lumMod val="50000"/>
                  </a:srgbClr>
                </a:solidFill>
              </a:rPr>
              <a:t>事例　</a:t>
            </a:r>
            <a:r>
              <a:rPr kumimoji="1" lang="en-US" altLang="ja-JP" sz="2800" dirty="0" smtClean="0">
                <a:solidFill>
                  <a:srgbClr val="739ABC">
                    <a:lumMod val="50000"/>
                  </a:srgbClr>
                </a:solidFill>
              </a:rPr>
              <a:t>E-</a:t>
            </a:r>
            <a:r>
              <a:rPr kumimoji="1" lang="ja-JP" altLang="en-US" sz="2800" dirty="0" smtClean="0">
                <a:solidFill>
                  <a:srgbClr val="739ABC">
                    <a:lumMod val="50000"/>
                  </a:srgbClr>
                </a:solidFill>
              </a:rPr>
              <a:t>スクータ 　試作</a:t>
            </a:r>
            <a:r>
              <a:rPr kumimoji="1" lang="en-US" altLang="ja-JP" sz="2800" dirty="0" smtClean="0">
                <a:solidFill>
                  <a:srgbClr val="739ABC">
                    <a:lumMod val="50000"/>
                  </a:srgbClr>
                </a:solidFill>
              </a:rPr>
              <a:t> </a:t>
            </a:r>
            <a:endParaRPr kumimoji="1" lang="ja-JP" altLang="en-US" sz="2800" dirty="0">
              <a:solidFill>
                <a:srgbClr val="739ABC">
                  <a:lumMod val="50000"/>
                </a:srgb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2672" y="2177213"/>
            <a:ext cx="2844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0" dirty="0" smtClean="0">
                <a:solidFill>
                  <a:prstClr val="black"/>
                </a:solidFill>
              </a:rPr>
              <a:t>バッテリ、モータ間　</a:t>
            </a:r>
            <a:endParaRPr lang="en-US" altLang="ja-JP" sz="2000" b="0" dirty="0" smtClean="0">
              <a:solidFill>
                <a:prstClr val="black"/>
              </a:solidFill>
            </a:endParaRPr>
          </a:p>
          <a:p>
            <a:r>
              <a:rPr lang="en-US" altLang="ja-JP" sz="2000" b="0" dirty="0" err="1" smtClean="0">
                <a:solidFill>
                  <a:prstClr val="black"/>
                </a:solidFill>
              </a:rPr>
              <a:t>Powerlok</a:t>
            </a:r>
            <a:r>
              <a:rPr lang="en-US" altLang="ja-JP" sz="2000" b="0" dirty="0" smtClean="0">
                <a:solidFill>
                  <a:prstClr val="black"/>
                </a:solidFill>
              </a:rPr>
              <a:t> 120</a:t>
            </a:r>
            <a:r>
              <a:rPr lang="ja-JP" altLang="en-US" sz="2000" b="0" dirty="0" smtClean="0">
                <a:solidFill>
                  <a:prstClr val="black"/>
                </a:solidFill>
              </a:rPr>
              <a:t>シリーズ　</a:t>
            </a:r>
            <a:r>
              <a:rPr lang="en-US" altLang="ja-JP" sz="2000" b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ja-JP" altLang="en-US" sz="2000" b="0" dirty="0" smtClean="0">
                <a:solidFill>
                  <a:prstClr val="black"/>
                </a:solidFill>
              </a:rPr>
              <a:t>ケーブル </a:t>
            </a:r>
            <a:r>
              <a:rPr lang="en-US" altLang="ja-JP" sz="2000" b="0" dirty="0" smtClean="0">
                <a:solidFill>
                  <a:prstClr val="black"/>
                </a:solidFill>
              </a:rPr>
              <a:t>16</a:t>
            </a:r>
            <a:r>
              <a:rPr lang="ja-JP" altLang="en-US" sz="2000" b="0" dirty="0" smtClean="0">
                <a:solidFill>
                  <a:prstClr val="black"/>
                </a:solidFill>
              </a:rPr>
              <a:t>㎟</a:t>
            </a:r>
            <a:endParaRPr lang="ja-JP" altLang="en-US" sz="2000" b="0" dirty="0">
              <a:solidFill>
                <a:prstClr val="black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65" y="2177213"/>
            <a:ext cx="3729038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4644565" y="4501313"/>
            <a:ext cx="32645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solidFill>
                  <a:prstClr val="black"/>
                </a:solidFill>
              </a:rPr>
              <a:t>*</a:t>
            </a:r>
            <a:r>
              <a:rPr kumimoji="1" lang="ja-JP" altLang="en-US" sz="1050" dirty="0" smtClean="0">
                <a:solidFill>
                  <a:prstClr val="black"/>
                </a:solidFill>
              </a:rPr>
              <a:t>写真はイメージです</a:t>
            </a:r>
            <a:endParaRPr kumimoji="1" lang="ja-JP" alt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5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1218" y="815064"/>
            <a:ext cx="8844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739ABC">
                    <a:lumMod val="50000"/>
                  </a:srgbClr>
                </a:solidFill>
              </a:rPr>
              <a:t>導入</a:t>
            </a:r>
            <a:r>
              <a:rPr kumimoji="1" lang="ja-JP" altLang="en-US" sz="2800" dirty="0" smtClean="0">
                <a:solidFill>
                  <a:srgbClr val="739ABC">
                    <a:lumMod val="50000"/>
                  </a:srgbClr>
                </a:solidFill>
              </a:rPr>
              <a:t>事例  地下鉄丸ノ内線　非常走行用バッテリ</a:t>
            </a:r>
            <a:r>
              <a:rPr kumimoji="1" lang="en-US" altLang="ja-JP" sz="2800" dirty="0" smtClean="0">
                <a:solidFill>
                  <a:srgbClr val="739ABC">
                    <a:lumMod val="50000"/>
                  </a:srgbClr>
                </a:solidFill>
              </a:rPr>
              <a:t> </a:t>
            </a:r>
            <a:endParaRPr kumimoji="1" lang="ja-JP" altLang="en-US" sz="2800" dirty="0">
              <a:solidFill>
                <a:srgbClr val="739ABC">
                  <a:lumMod val="50000"/>
                </a:srgbClr>
              </a:solidFill>
            </a:endParaRPr>
          </a:p>
        </p:txBody>
      </p:sp>
      <p:pic>
        <p:nvPicPr>
          <p:cNvPr id="9" name="図 8"/>
          <p:cNvPicPr/>
          <p:nvPr/>
        </p:nvPicPr>
        <p:blipFill>
          <a:blip r:embed="rId3"/>
          <a:stretch>
            <a:fillRect/>
          </a:stretch>
        </p:blipFill>
        <p:spPr>
          <a:xfrm>
            <a:off x="4435238" y="2117557"/>
            <a:ext cx="3422583" cy="231287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534300" y="4542922"/>
            <a:ext cx="2844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0" dirty="0" smtClean="0">
                <a:solidFill>
                  <a:prstClr val="black"/>
                </a:solidFill>
              </a:rPr>
              <a:t>東京メトロ　</a:t>
            </a:r>
            <a:r>
              <a:rPr lang="en-US" altLang="ja-JP" b="0" dirty="0" smtClean="0">
                <a:solidFill>
                  <a:prstClr val="black"/>
                </a:solidFill>
              </a:rPr>
              <a:t>2000</a:t>
            </a:r>
            <a:r>
              <a:rPr lang="ja-JP" altLang="en-US" b="0" dirty="0" smtClean="0">
                <a:solidFill>
                  <a:prstClr val="black"/>
                </a:solidFill>
              </a:rPr>
              <a:t>系</a:t>
            </a:r>
            <a:endParaRPr lang="en-US" altLang="ja-JP" b="0" dirty="0" smtClean="0">
              <a:solidFill>
                <a:prstClr val="black"/>
              </a:solidFill>
            </a:endParaRPr>
          </a:p>
        </p:txBody>
      </p:sp>
      <p:pic>
        <p:nvPicPr>
          <p:cNvPr id="11" name="Picture 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674" y="2706502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044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7996" y="935380"/>
            <a:ext cx="7312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739ABC">
                    <a:lumMod val="50000"/>
                  </a:srgbClr>
                </a:solidFill>
              </a:rPr>
              <a:t>導入</a:t>
            </a:r>
            <a:r>
              <a:rPr kumimoji="1" lang="ja-JP" altLang="en-US" sz="2800" dirty="0" smtClean="0">
                <a:solidFill>
                  <a:srgbClr val="739ABC">
                    <a:lumMod val="50000"/>
                  </a:srgbClr>
                </a:solidFill>
              </a:rPr>
              <a:t>事例 </a:t>
            </a:r>
            <a:r>
              <a:rPr kumimoji="1" lang="en-US" altLang="ja-JP" sz="2800" dirty="0" smtClean="0">
                <a:solidFill>
                  <a:srgbClr val="739ABC">
                    <a:lumMod val="50000"/>
                  </a:srgbClr>
                </a:solidFill>
              </a:rPr>
              <a:t>E-3</a:t>
            </a:r>
            <a:r>
              <a:rPr kumimoji="1" lang="ja-JP" altLang="en-US" sz="2800" dirty="0" smtClean="0">
                <a:solidFill>
                  <a:srgbClr val="739ABC">
                    <a:lumMod val="50000"/>
                  </a:srgbClr>
                </a:solidFill>
              </a:rPr>
              <a:t>輪車両　バッテリ</a:t>
            </a:r>
            <a:r>
              <a:rPr kumimoji="1" lang="en-US" altLang="ja-JP" sz="2800" dirty="0" smtClean="0">
                <a:solidFill>
                  <a:srgbClr val="739ABC">
                    <a:lumMod val="50000"/>
                  </a:srgbClr>
                </a:solidFill>
              </a:rPr>
              <a:t> </a:t>
            </a:r>
            <a:endParaRPr kumimoji="1" lang="ja-JP" altLang="en-US" sz="2800" dirty="0">
              <a:solidFill>
                <a:srgbClr val="739ABC">
                  <a:lumMod val="50000"/>
                </a:srgbClr>
              </a:solidFill>
            </a:endParaRPr>
          </a:p>
        </p:txBody>
      </p:sp>
      <p:pic>
        <p:nvPicPr>
          <p:cNvPr id="5" name="図 4"/>
          <p:cNvPicPr/>
          <p:nvPr/>
        </p:nvPicPr>
        <p:blipFill>
          <a:blip r:embed="rId3"/>
          <a:stretch>
            <a:fillRect/>
          </a:stretch>
        </p:blipFill>
        <p:spPr>
          <a:xfrm>
            <a:off x="4034589" y="2502567"/>
            <a:ext cx="4203033" cy="2630906"/>
          </a:xfrm>
          <a:prstGeom prst="rect">
            <a:avLst/>
          </a:prstGeom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6" y="4085723"/>
            <a:ext cx="301942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58" y="1852109"/>
            <a:ext cx="2804699" cy="202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98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1219" y="815064"/>
            <a:ext cx="7007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739ABC">
                    <a:lumMod val="50000"/>
                  </a:srgbClr>
                </a:solidFill>
              </a:rPr>
              <a:t>導入</a:t>
            </a:r>
            <a:r>
              <a:rPr kumimoji="1" lang="ja-JP" altLang="en-US" sz="2800" dirty="0" smtClean="0">
                <a:solidFill>
                  <a:srgbClr val="739ABC">
                    <a:lumMod val="50000"/>
                  </a:srgbClr>
                </a:solidFill>
              </a:rPr>
              <a:t>事例　車載用バッテリ</a:t>
            </a:r>
            <a:r>
              <a:rPr kumimoji="1" lang="en-US" altLang="ja-JP" sz="2800" dirty="0" smtClean="0">
                <a:solidFill>
                  <a:srgbClr val="739ABC">
                    <a:lumMod val="50000"/>
                  </a:srgbClr>
                </a:solidFill>
              </a:rPr>
              <a:t> </a:t>
            </a:r>
            <a:endParaRPr kumimoji="1" lang="ja-JP" altLang="en-US" sz="2800" dirty="0">
              <a:solidFill>
                <a:srgbClr val="739ABC">
                  <a:lumMod val="50000"/>
                </a:srgbClr>
              </a:solidFill>
            </a:endParaRPr>
          </a:p>
        </p:txBody>
      </p:sp>
      <p:pic>
        <p:nvPicPr>
          <p:cNvPr id="22530" name="図 3" descr="image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20" y="2834779"/>
            <a:ext cx="3597275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857" y="1523999"/>
            <a:ext cx="3490686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93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AU/BU/CU/DU</a:t>
            </a:r>
            <a:r>
              <a:rPr kumimoji="1" lang="ja-JP" altLang="en-US" dirty="0" smtClean="0"/>
              <a:t>シリーズ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点バヨネット嵌合</a:t>
            </a:r>
            <a:endParaRPr kumimoji="1"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防水：嵌合時</a:t>
            </a:r>
            <a:r>
              <a:rPr lang="en-US" altLang="ja-JP" sz="2000" dirty="0" smtClean="0"/>
              <a:t>IP67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使用</a:t>
            </a:r>
            <a:r>
              <a:rPr kumimoji="1" lang="ja-JP" altLang="en-US" sz="2000" dirty="0" smtClean="0"/>
              <a:t>温度：</a:t>
            </a:r>
            <a:r>
              <a:rPr lang="ja-JP" altLang="en-US" sz="2000" dirty="0"/>
              <a:t>－</a:t>
            </a:r>
            <a:r>
              <a:rPr kumimoji="1" lang="en-US" altLang="ja-JP" sz="2000" dirty="0" smtClean="0"/>
              <a:t>40℃</a:t>
            </a:r>
            <a:r>
              <a:rPr kumimoji="1" lang="ja-JP" altLang="en-US" sz="2000" dirty="0" smtClean="0"/>
              <a:t>～＋</a:t>
            </a:r>
            <a:r>
              <a:rPr kumimoji="1" lang="en-US" altLang="ja-JP" sz="2000" dirty="0" smtClean="0"/>
              <a:t>105℃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嵌合回数：</a:t>
            </a:r>
            <a:r>
              <a:rPr lang="en-US" altLang="ja-JP" sz="2000" dirty="0" smtClean="0"/>
              <a:t>1000</a:t>
            </a:r>
            <a:r>
              <a:rPr lang="ja-JP" altLang="en-US" sz="2000" dirty="0" smtClean="0"/>
              <a:t>回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現場組み立て式とオーバーモールドタイプあり</a:t>
            </a:r>
            <a:endParaRPr kumimoji="1"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2A,5A</a:t>
            </a:r>
            <a:r>
              <a:rPr lang="ja-JP" altLang="en-US" sz="2000" dirty="0" smtClean="0"/>
              <a:t>タイプのほか</a:t>
            </a:r>
            <a:r>
              <a:rPr lang="en-US" altLang="ja-JP" sz="2000" dirty="0" smtClean="0"/>
              <a:t>10A,20A</a:t>
            </a:r>
            <a:r>
              <a:rPr lang="ja-JP" altLang="en-US" sz="2000" dirty="0" smtClean="0"/>
              <a:t>の複合タイプあり</a:t>
            </a:r>
            <a:endParaRPr kumimoji="1" lang="ja-JP" altLang="en-US" sz="2000" dirty="0"/>
          </a:p>
        </p:txBody>
      </p:sp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86488"/>
              </p:ext>
            </p:extLst>
          </p:nvPr>
        </p:nvGraphicFramePr>
        <p:xfrm>
          <a:off x="467544" y="4365104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DU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プラグ外径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15.2㎜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18.0㎜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22.2㎜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28.5㎜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芯数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芯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AU シリー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992" y="1412776"/>
            <a:ext cx="4310077" cy="192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24" y="5551983"/>
            <a:ext cx="2376264" cy="120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9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1218" y="815064"/>
            <a:ext cx="8844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739ABC">
                    <a:lumMod val="50000"/>
                  </a:srgbClr>
                </a:solidFill>
              </a:rPr>
              <a:t>導入事例  定置型蓄電池</a:t>
            </a:r>
            <a:r>
              <a:rPr kumimoji="1" lang="en-US" altLang="ja-JP" sz="2800" dirty="0" smtClean="0">
                <a:solidFill>
                  <a:srgbClr val="739ABC">
                    <a:lumMod val="50000"/>
                  </a:srgbClr>
                </a:solidFill>
              </a:rPr>
              <a:t> </a:t>
            </a:r>
            <a:endParaRPr kumimoji="1" lang="ja-JP" altLang="en-US" sz="2800" dirty="0">
              <a:solidFill>
                <a:srgbClr val="739ABC">
                  <a:lumMod val="50000"/>
                </a:srgb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22" y="2626143"/>
            <a:ext cx="45053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516" y="1783933"/>
            <a:ext cx="32194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4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3376"/>
            <a:ext cx="9144000" cy="422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77" b="93077" l="4632" r="96632">
                        <a14:foregroundMark x1="14737" y1="38462" x2="14737" y2="38462"/>
                        <a14:foregroundMark x1="10737" y1="21538" x2="10737" y2="21538"/>
                        <a14:foregroundMark x1="18316" y1="23846" x2="18316" y2="23846"/>
                        <a14:foregroundMark x1="40632" y1="32308" x2="40632" y2="32308"/>
                        <a14:foregroundMark x1="48842" y1="27692" x2="48842" y2="27692"/>
                        <a14:foregroundMark x1="59789" y1="37692" x2="59789" y2="37692"/>
                        <a14:foregroundMark x1="72842" y1="38462" x2="72842" y2="38462"/>
                        <a14:foregroundMark x1="69263" y1="53846" x2="69263" y2="53846"/>
                        <a14:foregroundMark x1="91579" y1="84615" x2="91579" y2="84615"/>
                        <a14:foregroundMark x1="89474" y1="84615" x2="89474" y2="84615"/>
                        <a14:foregroundMark x1="82526" y1="86154" x2="82526" y2="86154"/>
                        <a14:foregroundMark x1="8211" y1="83846" x2="8211" y2="83846"/>
                        <a14:foregroundMark x1="12000" y1="85385" x2="12000" y2="85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5081"/>
            <a:ext cx="2141620" cy="58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37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PWE</a:t>
            </a:r>
            <a:r>
              <a:rPr kumimoji="1" lang="ja-JP" altLang="en-US" dirty="0" smtClean="0"/>
              <a:t>シリーズ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電源用コネクタ</a:t>
            </a:r>
            <a:endParaRPr kumimoji="1"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/>
              <a:t>定格電流</a:t>
            </a:r>
            <a:r>
              <a:rPr lang="en-US" altLang="ja-JP" sz="2000" dirty="0" smtClean="0"/>
              <a:t>20A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嵌合時</a:t>
            </a:r>
            <a:r>
              <a:rPr lang="en-US" altLang="ja-JP" sz="2000" dirty="0" smtClean="0"/>
              <a:t>IP67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プラグ</a:t>
            </a:r>
            <a:r>
              <a:rPr lang="ja-JP" altLang="en-US" sz="2000" dirty="0"/>
              <a:t>外径</a:t>
            </a:r>
            <a:r>
              <a:rPr lang="en-US" altLang="ja-JP" sz="2000" dirty="0" smtClean="0"/>
              <a:t>30.2mm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最大</a:t>
            </a:r>
            <a:r>
              <a:rPr lang="en-US" altLang="ja-JP" sz="2000" dirty="0"/>
              <a:t>7</a:t>
            </a:r>
            <a:r>
              <a:rPr lang="ja-JP" altLang="en-US" sz="2000" dirty="0" smtClean="0"/>
              <a:t>芯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ねじ</a:t>
            </a:r>
            <a:r>
              <a:rPr kumimoji="1" lang="ja-JP" altLang="en-US" sz="2000" dirty="0" smtClean="0"/>
              <a:t>式と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点バヨネット嵌合の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タイプ</a:t>
            </a:r>
            <a:endParaRPr kumimoji="1" lang="ja-JP" alt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7"/>
            <a:ext cx="4355976" cy="209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2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RCP</a:t>
            </a:r>
            <a:r>
              <a:rPr kumimoji="1" lang="ja-JP" altLang="en-US" dirty="0" smtClean="0"/>
              <a:t>シリーズ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防水イーサネットコネクタ</a:t>
            </a:r>
            <a:endParaRPr kumimoji="1"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CAT5E</a:t>
            </a:r>
            <a:r>
              <a:rPr lang="ja-JP" altLang="en-US" sz="2000" dirty="0" smtClean="0"/>
              <a:t>及び</a:t>
            </a:r>
            <a:r>
              <a:rPr lang="en-US" altLang="ja-JP" sz="2000" dirty="0" smtClean="0"/>
              <a:t>CAT6</a:t>
            </a:r>
            <a:r>
              <a:rPr lang="ja-JP" altLang="en-US" sz="2000" dirty="0" smtClean="0"/>
              <a:t>に対応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市販の</a:t>
            </a:r>
            <a:r>
              <a:rPr lang="en-US" altLang="ja-JP" sz="2000" dirty="0" smtClean="0"/>
              <a:t>LAN</a:t>
            </a:r>
            <a:r>
              <a:rPr lang="ja-JP" altLang="en-US" sz="2000" dirty="0" smtClean="0"/>
              <a:t>ケーブル</a:t>
            </a:r>
            <a:r>
              <a:rPr lang="ja-JP" altLang="en-US" sz="2000" dirty="0"/>
              <a:t>に</a:t>
            </a:r>
            <a:r>
              <a:rPr kumimoji="1" lang="ja-JP" altLang="en-US" sz="2000" dirty="0" smtClean="0"/>
              <a:t>面倒な</a:t>
            </a:r>
            <a:r>
              <a:rPr kumimoji="1" lang="ja-JP" altLang="en-US" sz="2000" dirty="0"/>
              <a:t>結線</a:t>
            </a:r>
            <a:r>
              <a:rPr kumimoji="1" lang="ja-JP" altLang="en-US" sz="2000" dirty="0" smtClean="0"/>
              <a:t>作業や工具不要で簡単組立</a:t>
            </a:r>
            <a:endParaRPr kumimoji="1"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嵌合時</a:t>
            </a:r>
            <a:r>
              <a:rPr lang="en-US" altLang="ja-JP" sz="2000" dirty="0" smtClean="0"/>
              <a:t>IP67</a:t>
            </a:r>
            <a:r>
              <a:rPr lang="ja-JP" altLang="en-US" sz="2000" dirty="0" smtClean="0"/>
              <a:t>　（カスタムで</a:t>
            </a:r>
            <a:r>
              <a:rPr lang="en-US" altLang="ja-JP" sz="2000" dirty="0" smtClean="0"/>
              <a:t>IP68</a:t>
            </a:r>
            <a:r>
              <a:rPr lang="ja-JP" altLang="en-US" sz="2000" dirty="0" smtClean="0"/>
              <a:t>）に対応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メタル製シェルもあり</a:t>
            </a:r>
            <a:endParaRPr kumimoji="1" lang="ja-JP" alt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77072"/>
            <a:ext cx="5184576" cy="24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2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X-</a:t>
            </a:r>
            <a:r>
              <a:rPr kumimoji="1" lang="en-US" altLang="ja-JP" dirty="0" err="1" smtClean="0"/>
              <a:t>Lok</a:t>
            </a:r>
            <a:r>
              <a:rPr kumimoji="1" lang="ja-JP" altLang="en-US" dirty="0" smtClean="0"/>
              <a:t>シリーズ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800" y="1532328"/>
            <a:ext cx="8280400" cy="46867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プッシュロック方式のクイック嵌合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単体</a:t>
            </a:r>
            <a:r>
              <a:rPr lang="en-US" altLang="ja-JP" sz="2000" dirty="0" smtClean="0"/>
              <a:t>IP68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耐</a:t>
            </a:r>
            <a:r>
              <a:rPr lang="en-US" altLang="ja-JP" sz="2000" dirty="0" smtClean="0"/>
              <a:t>UV</a:t>
            </a:r>
            <a:r>
              <a:rPr lang="ja-JP" altLang="en-US" sz="2000" dirty="0" smtClean="0"/>
              <a:t>性の強化樹脂ハウジングで</a:t>
            </a:r>
            <a:r>
              <a:rPr lang="ja-JP" altLang="en-US" sz="2000" dirty="0"/>
              <a:t>屋外</a:t>
            </a:r>
            <a:r>
              <a:rPr lang="ja-JP" altLang="en-US" sz="2000" dirty="0" smtClean="0"/>
              <a:t>対応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屋外用</a:t>
            </a:r>
            <a:r>
              <a:rPr lang="en-US" altLang="ja-JP" sz="2000" dirty="0"/>
              <a:t>LED</a:t>
            </a:r>
            <a:r>
              <a:rPr lang="ja-JP" altLang="en-US" sz="2000" dirty="0"/>
              <a:t>照明、農業用センサー、監視カメラ</a:t>
            </a:r>
            <a:r>
              <a:rPr lang="ja-JP" altLang="en-US" sz="2000" dirty="0" smtClean="0"/>
              <a:t>など実績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導入例）</a:t>
            </a:r>
            <a:r>
              <a:rPr lang="ja-JP" altLang="en-US" sz="2000" dirty="0"/>
              <a:t>車両レールセンサー（レール自体の歪、温度などの測定センサー）</a:t>
            </a:r>
            <a:endParaRPr kumimoji="1" lang="ja-JP" alt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5256584" cy="211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2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HS-</a:t>
            </a:r>
            <a:r>
              <a:rPr kumimoji="1" lang="en-US" altLang="ja-JP" dirty="0" err="1" smtClean="0"/>
              <a:t>Lok</a:t>
            </a:r>
            <a:r>
              <a:rPr kumimoji="1" lang="ja-JP" altLang="en-US" dirty="0" smtClean="0"/>
              <a:t>シリーズ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/>
              <a:t>最大</a:t>
            </a:r>
            <a:r>
              <a:rPr lang="en-US" altLang="ja-JP" sz="2000" dirty="0"/>
              <a:t>6</a:t>
            </a:r>
            <a:r>
              <a:rPr lang="ja-JP" altLang="en-US" sz="2000" dirty="0" smtClean="0"/>
              <a:t>芯の超小型プッシュプルコネクタ（プラグ外径</a:t>
            </a:r>
            <a:r>
              <a:rPr lang="en-US" altLang="ja-JP" sz="2000" dirty="0" smtClean="0"/>
              <a:t>14㎜)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嵌合</a:t>
            </a:r>
            <a:r>
              <a:rPr lang="ja-JP" altLang="en-US" sz="2000" dirty="0"/>
              <a:t>時</a:t>
            </a:r>
            <a:r>
              <a:rPr lang="en-US" altLang="ja-JP" sz="2000" dirty="0" smtClean="0"/>
              <a:t>IP68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/>
              <a:t>耐</a:t>
            </a:r>
            <a:r>
              <a:rPr lang="en-US" altLang="ja-JP" sz="2000" dirty="0"/>
              <a:t>UV</a:t>
            </a:r>
            <a:r>
              <a:rPr lang="ja-JP" altLang="en-US" sz="2000" dirty="0"/>
              <a:t>性の強化樹脂</a:t>
            </a:r>
            <a:r>
              <a:rPr lang="ja-JP" altLang="en-US" sz="2000" dirty="0" smtClean="0"/>
              <a:t>ハウジングで</a:t>
            </a:r>
            <a:r>
              <a:rPr lang="ja-JP" altLang="en-US" sz="2000" dirty="0"/>
              <a:t>屋外</a:t>
            </a:r>
            <a:r>
              <a:rPr lang="ja-JP" altLang="en-US" sz="2000" dirty="0" smtClean="0"/>
              <a:t>対応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屋外用</a:t>
            </a:r>
            <a:r>
              <a:rPr lang="en-US" altLang="ja-JP" sz="2000" dirty="0"/>
              <a:t>LED</a:t>
            </a:r>
            <a:r>
              <a:rPr lang="ja-JP" altLang="en-US" sz="2000" dirty="0"/>
              <a:t>照明、通信機器</a:t>
            </a:r>
            <a:r>
              <a:rPr lang="ja-JP" altLang="en-US" sz="2000" dirty="0" smtClean="0"/>
              <a:t>、モバイル機器、監視</a:t>
            </a:r>
            <a:r>
              <a:rPr lang="ja-JP" altLang="en-US" sz="2000" dirty="0"/>
              <a:t>カメラ</a:t>
            </a:r>
            <a:r>
              <a:rPr lang="ja-JP" altLang="en-US" sz="2000" dirty="0" smtClean="0"/>
              <a:t>などに実績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7740352" cy="165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SDB</a:t>
            </a:r>
            <a:r>
              <a:rPr kumimoji="1" lang="ja-JP" altLang="en-US" dirty="0" smtClean="0"/>
              <a:t>シリーズ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/>
              <a:t>産業用途の防水</a:t>
            </a:r>
            <a:r>
              <a:rPr lang="en-US" altLang="ja-JP" sz="2000" dirty="0"/>
              <a:t>D-Sub</a:t>
            </a:r>
            <a:r>
              <a:rPr lang="ja-JP" altLang="en-US" sz="2000" dirty="0" smtClean="0"/>
              <a:t>コネクタ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レセプタクル：</a:t>
            </a:r>
            <a:r>
              <a:rPr kumimoji="1" lang="en-US" altLang="ja-JP" sz="2000" dirty="0" smtClean="0"/>
              <a:t>IP68</a:t>
            </a:r>
            <a:r>
              <a:rPr kumimoji="1" lang="ja-JP" altLang="en-US" sz="2000" dirty="0" smtClean="0"/>
              <a:t>　</a:t>
            </a: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プラグ：</a:t>
            </a:r>
            <a:r>
              <a:rPr kumimoji="1" lang="en-US" altLang="ja-JP" sz="2000" dirty="0" smtClean="0"/>
              <a:t>IP67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通常の</a:t>
            </a:r>
            <a:r>
              <a:rPr kumimoji="1" lang="en-US" altLang="ja-JP" sz="2000" dirty="0" smtClean="0"/>
              <a:t>D</a:t>
            </a:r>
            <a:r>
              <a:rPr kumimoji="1" lang="ja-JP" altLang="en-US" sz="2000" dirty="0" smtClean="0"/>
              <a:t>－</a:t>
            </a:r>
            <a:r>
              <a:rPr kumimoji="1" lang="en-US" altLang="ja-JP" sz="2000" dirty="0" smtClean="0"/>
              <a:t>SUB</a:t>
            </a:r>
            <a:r>
              <a:rPr kumimoji="1" lang="ja-JP" altLang="en-US" sz="2000" dirty="0" smtClean="0"/>
              <a:t>と同じ芯数に対応</a:t>
            </a:r>
            <a:endParaRPr kumimoji="1" lang="en-US" altLang="ja-JP" sz="2000" dirty="0" smtClean="0"/>
          </a:p>
          <a:p>
            <a:pPr marL="723900"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スタンダード：</a:t>
            </a:r>
            <a:r>
              <a:rPr kumimoji="1" lang="en-US" altLang="ja-JP" sz="2000" dirty="0" smtClean="0"/>
              <a:t>9,15,25,37,50</a:t>
            </a:r>
            <a:r>
              <a:rPr kumimoji="1" lang="ja-JP" altLang="en-US" sz="2000" dirty="0" smtClean="0"/>
              <a:t>芯</a:t>
            </a:r>
            <a:endParaRPr kumimoji="1" lang="en-US" altLang="ja-JP" sz="2000" dirty="0" smtClean="0"/>
          </a:p>
          <a:p>
            <a:pPr marL="723900"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高密度　　　：</a:t>
            </a:r>
            <a:r>
              <a:rPr kumimoji="1" lang="en-US" altLang="ja-JP" sz="2000" dirty="0" smtClean="0"/>
              <a:t>15,26,44,62,78</a:t>
            </a:r>
            <a:r>
              <a:rPr kumimoji="1" lang="ja-JP" altLang="en-US" sz="2000" dirty="0" smtClean="0"/>
              <a:t>芯</a:t>
            </a:r>
            <a:endParaRPr kumimoji="1"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/>
              <a:t>プラグ側</a:t>
            </a:r>
            <a:r>
              <a:rPr lang="ja-JP" altLang="en-US" sz="2000" dirty="0" smtClean="0"/>
              <a:t>は組立タイプのほかオーバーモールド品もあり</a:t>
            </a:r>
            <a:endParaRPr kumimoji="1"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DVI</a:t>
            </a:r>
            <a:r>
              <a:rPr lang="ja-JP" altLang="en-US" sz="2000" dirty="0" smtClean="0"/>
              <a:t>コネクタ・</a:t>
            </a:r>
            <a:r>
              <a:rPr lang="en-US" altLang="ja-JP" sz="2000" dirty="0" smtClean="0"/>
              <a:t>HDMI</a:t>
            </a:r>
            <a:r>
              <a:rPr lang="ja-JP" altLang="en-US" sz="2000" dirty="0" smtClean="0"/>
              <a:t>コネクタもラインナップ</a:t>
            </a:r>
            <a:endParaRPr kumimoji="1" lang="ja-JP" altLang="en-US" sz="2000" dirty="0"/>
          </a:p>
        </p:txBody>
      </p:sp>
      <p:pic>
        <p:nvPicPr>
          <p:cNvPr id="6146" name="Picture 2" descr="SDB シリー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13" y="4706133"/>
            <a:ext cx="3943730" cy="203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4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UC</a:t>
            </a:r>
            <a:r>
              <a:rPr kumimoji="1" lang="ja-JP" altLang="en-US" dirty="0" smtClean="0"/>
              <a:t>シリーズ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USB</a:t>
            </a:r>
            <a:r>
              <a:rPr lang="ja-JP" altLang="en-US" sz="2000" dirty="0"/>
              <a:t>規格</a:t>
            </a:r>
            <a:r>
              <a:rPr lang="en-US" altLang="ja-JP" sz="2000" dirty="0"/>
              <a:t>『USB Type-C™』</a:t>
            </a:r>
            <a:r>
              <a:rPr lang="ja-JP" altLang="en-US" sz="2000" dirty="0"/>
              <a:t>に準拠した防水</a:t>
            </a:r>
            <a:r>
              <a:rPr lang="ja-JP" altLang="en-US" sz="2000" dirty="0" smtClean="0"/>
              <a:t>コネクタ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/>
              <a:t>非嵌合</a:t>
            </a:r>
            <a:r>
              <a:rPr lang="ja-JP" altLang="en-US" sz="2000" dirty="0" smtClean="0"/>
              <a:t>時</a:t>
            </a:r>
            <a:r>
              <a:rPr lang="en-US" altLang="ja-JP" sz="2000" dirty="0" smtClean="0"/>
              <a:t>IP67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通信速度最大</a:t>
            </a:r>
            <a:r>
              <a:rPr lang="en-US" altLang="ja-JP" sz="2000" dirty="0" smtClean="0"/>
              <a:t>10Gps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3</a:t>
            </a:r>
            <a:r>
              <a:rPr kumimoji="1" lang="ja-JP" altLang="en-US" sz="2000" dirty="0"/>
              <a:t>種類の</a:t>
            </a:r>
            <a:r>
              <a:rPr kumimoji="1" lang="ja-JP" altLang="en-US" sz="2000" dirty="0" smtClean="0"/>
              <a:t>ラインナップ</a:t>
            </a:r>
            <a:endParaRPr kumimoji="1" lang="en-US" altLang="ja-JP" sz="2000" dirty="0" smtClean="0"/>
          </a:p>
          <a:p>
            <a:pPr marL="62865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Swift-LA</a:t>
            </a:r>
            <a:r>
              <a:rPr lang="ja-JP" altLang="en-US" sz="2000" dirty="0" smtClean="0"/>
              <a:t>・・・産業</a:t>
            </a:r>
            <a:r>
              <a:rPr lang="ja-JP" altLang="en-US" sz="2000" dirty="0"/>
              <a:t>機器用途向けの</a:t>
            </a:r>
            <a:r>
              <a:rPr lang="ja-JP" altLang="en-US" sz="2000" dirty="0" smtClean="0"/>
              <a:t>樹脂製</a:t>
            </a:r>
            <a:endParaRPr lang="en-US" altLang="ja-JP" sz="2000" dirty="0" smtClean="0"/>
          </a:p>
          <a:p>
            <a:pPr marL="62865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Swift-LP</a:t>
            </a:r>
            <a:r>
              <a:rPr lang="ja-JP" altLang="en-US" sz="2000" dirty="0" smtClean="0"/>
              <a:t>・・・小型</a:t>
            </a:r>
            <a:r>
              <a:rPr lang="ja-JP" altLang="en-US" sz="2000" dirty="0"/>
              <a:t>デバイス用途に最適な</a:t>
            </a:r>
            <a:r>
              <a:rPr lang="en-US" altLang="ja-JP" sz="2000" dirty="0" smtClean="0"/>
              <a:t>FPC</a:t>
            </a:r>
            <a:r>
              <a:rPr lang="ja-JP" altLang="en-US" sz="2000" dirty="0" smtClean="0"/>
              <a:t>タイプ</a:t>
            </a:r>
            <a:endParaRPr lang="en-US" altLang="ja-JP" sz="2000" dirty="0" smtClean="0"/>
          </a:p>
          <a:p>
            <a:pPr marL="62865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Swift-GG</a:t>
            </a:r>
            <a:r>
              <a:rPr lang="ja-JP" altLang="en-US" sz="2000" dirty="0" smtClean="0"/>
              <a:t>・・・耐</a:t>
            </a:r>
            <a:r>
              <a:rPr lang="ja-JP" altLang="en-US" sz="2000" dirty="0"/>
              <a:t>振動性に優れた車載</a:t>
            </a:r>
            <a:r>
              <a:rPr lang="ja-JP" altLang="en-US" sz="2000" dirty="0" smtClean="0"/>
              <a:t>向け</a:t>
            </a:r>
            <a:endParaRPr kumimoji="1" lang="ja-JP" alt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55815"/>
            <a:ext cx="5580112" cy="207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6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導入事例①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27865" y="1134657"/>
            <a:ext cx="3206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建機搭載用接近</a:t>
            </a:r>
            <a:r>
              <a:rPr lang="ja-JP" altLang="en-US" dirty="0"/>
              <a:t>検知システム</a:t>
            </a:r>
            <a:endParaRPr lang="en-US" altLang="ja-JP" dirty="0" smtClean="0"/>
          </a:p>
          <a:p>
            <a:r>
              <a:rPr kumimoji="1" lang="en-US" altLang="ja-JP" dirty="0" smtClean="0"/>
              <a:t>AU</a:t>
            </a:r>
            <a:r>
              <a:rPr kumimoji="1" lang="ja-JP" altLang="en-US" dirty="0" smtClean="0"/>
              <a:t>及び</a:t>
            </a:r>
            <a:r>
              <a:rPr kumimoji="1" lang="en-US" altLang="ja-JP" dirty="0" smtClean="0"/>
              <a:t>RCP</a:t>
            </a:r>
            <a:r>
              <a:rPr kumimoji="1" lang="ja-JP" altLang="en-US" dirty="0" smtClean="0"/>
              <a:t>シリーズ採用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64" y="1926329"/>
            <a:ext cx="4329287" cy="363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66" y="2768290"/>
            <a:ext cx="3966234" cy="396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AU シリー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624" y="1079512"/>
            <a:ext cx="3175909" cy="142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427" y="5459254"/>
            <a:ext cx="2689202" cy="127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0031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mphonel-tagline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AMAO Presentation Template" id="{348C25B4-A1AE-4897-B586-7CDA0EB6880F}" vid="{1C7B64FF-7959-468E-A216-C3C7F4DA3BA7}"/>
    </a:ext>
  </a:ext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O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AMAO Presentation Template" id="{348C25B4-A1AE-4897-B586-7CDA0EB6880F}" vid="{1C7B64FF-7959-468E-A216-C3C7F4DA3BA7}"/>
    </a:ext>
  </a:extLst>
</a:theme>
</file>

<file path=ppt/theme/theme3.xml><?xml version="1.0" encoding="utf-8"?>
<a:theme xmlns:a="http://schemas.openxmlformats.org/drawingml/2006/main" name="ACAD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AMAO Presentation Template" id="{348C25B4-A1AE-4897-B586-7CDA0EB6880F}" vid="{1C7B64FF-7959-468E-A216-C3C7F4DA3BA7}"/>
    </a:ext>
  </a:extLst>
</a:theme>
</file>

<file path=ppt/theme/theme4.xml><?xml version="1.0" encoding="utf-8"?>
<a:theme xmlns:a="http://schemas.openxmlformats.org/drawingml/2006/main" name="AMAO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AMAO Presentation Template" id="{348C25B4-A1AE-4897-B586-7CDA0EB6880F}" vid="{1C7B64FF-7959-468E-A216-C3C7F4DA3BA7}"/>
    </a:ext>
  </a:extLst>
</a:theme>
</file>

<file path=ppt/theme/theme5.xml><?xml version="1.0" encoding="utf-8"?>
<a:theme xmlns:a="http://schemas.openxmlformats.org/drawingml/2006/main" name="1_AMAO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AMAO Presentation Template" id="{348C25B4-A1AE-4897-B586-7CDA0EB6880F}" vid="{1C7B64FF-7959-468E-A216-C3C7F4DA3BA7}"/>
    </a:ext>
  </a:extLst>
</a:theme>
</file>

<file path=ppt/theme/theme6.xml><?xml version="1.0" encoding="utf-8"?>
<a:theme xmlns:a="http://schemas.openxmlformats.org/drawingml/2006/main" name="Borisch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AMAO Presentation Template" id="{348C25B4-A1AE-4897-B586-7CDA0EB6880F}" vid="{1C7B64FF-7959-468E-A216-C3C7F4DA3BA7}"/>
    </a:ext>
  </a:extLst>
</a:theme>
</file>

<file path=ppt/theme/theme7.xml><?xml version="1.0" encoding="utf-8"?>
<a:theme xmlns:a="http://schemas.openxmlformats.org/drawingml/2006/main" name="Griffith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AMAO Presentation Template" id="{348C25B4-A1AE-4897-B586-7CDA0EB6880F}" vid="{1C7B64FF-7959-468E-A216-C3C7F4DA3BA7}"/>
    </a:ext>
  </a:extLst>
</a:theme>
</file>

<file path=ppt/theme/theme8.xml><?xml version="1.0" encoding="utf-8"?>
<a:theme xmlns:a="http://schemas.openxmlformats.org/drawingml/2006/main" name="1_Amphonel-tagline 2017">
  <a:themeElements>
    <a:clrScheme name="Amphenol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2664"/>
      </a:accent1>
      <a:accent2>
        <a:srgbClr val="546A71"/>
      </a:accent2>
      <a:accent3>
        <a:srgbClr val="D1D4D3"/>
      </a:accent3>
      <a:accent4>
        <a:srgbClr val="739ABC"/>
      </a:accent4>
      <a:accent5>
        <a:srgbClr val="69BE28"/>
      </a:accent5>
      <a:accent6>
        <a:srgbClr val="F79646"/>
      </a:accent6>
      <a:hlink>
        <a:srgbClr val="002664"/>
      </a:hlink>
      <a:folHlink>
        <a:srgbClr val="546A71"/>
      </a:folHlink>
    </a:clrScheme>
    <a:fontScheme name="DSV_template_co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SV_template_co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V_template_co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V_template_corp 13">
        <a:dk1>
          <a:srgbClr val="000000"/>
        </a:dk1>
        <a:lt1>
          <a:srgbClr val="FFFFFF"/>
        </a:lt1>
        <a:dk2>
          <a:srgbClr val="002664"/>
        </a:dk2>
        <a:lt2>
          <a:srgbClr val="5E6A71"/>
        </a:lt2>
        <a:accent1>
          <a:srgbClr val="739ABC"/>
        </a:accent1>
        <a:accent2>
          <a:srgbClr val="69BE28"/>
        </a:accent2>
        <a:accent3>
          <a:srgbClr val="FFFFFF"/>
        </a:accent3>
        <a:accent4>
          <a:srgbClr val="000000"/>
        </a:accent4>
        <a:accent5>
          <a:srgbClr val="BCCADA"/>
        </a:accent5>
        <a:accent6>
          <a:srgbClr val="5EAC23"/>
        </a:accent6>
        <a:hlink>
          <a:srgbClr val="FECB00"/>
        </a:hlink>
        <a:folHlink>
          <a:srgbClr val="FF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AMAO Presentation Template" id="{348C25B4-A1AE-4897-B586-7CDA0EB6880F}" vid="{1C7B64FF-7959-468E-A216-C3C7F4DA3BA7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11927</TotalTime>
  <Words>405</Words>
  <Application>Microsoft Office PowerPoint</Application>
  <PresentationFormat>画面に合わせる (4:3)</PresentationFormat>
  <Paragraphs>113</Paragraphs>
  <Slides>21</Slides>
  <Notes>6</Notes>
  <HiddenSlides>1</HiddenSlides>
  <MMClips>0</MMClips>
  <ScaleCrop>false</ScaleCrop>
  <HeadingPairs>
    <vt:vector size="6" baseType="variant">
      <vt:variant>
        <vt:lpstr>テーマ</vt:lpstr>
      </vt:variant>
      <vt:variant>
        <vt:i4>8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0" baseType="lpstr">
      <vt:lpstr>Amphonel-tagline 2017</vt:lpstr>
      <vt:lpstr>AAO 2017</vt:lpstr>
      <vt:lpstr>ACAD 2017</vt:lpstr>
      <vt:lpstr>AMAO 2017</vt:lpstr>
      <vt:lpstr>1_AMAO 2017</vt:lpstr>
      <vt:lpstr>Borisch 2017</vt:lpstr>
      <vt:lpstr>Griffith 2017</vt:lpstr>
      <vt:lpstr>1_Amphonel-tagline 2017</vt:lpstr>
      <vt:lpstr>think-cell Slide</vt:lpstr>
      <vt:lpstr>LTW防水樹脂製品 　Surlok Plus製品紹介</vt:lpstr>
      <vt:lpstr>AU/BU/CU/DUシリーズ</vt:lpstr>
      <vt:lpstr>PWEシリーズ</vt:lpstr>
      <vt:lpstr>RCPシリーズ</vt:lpstr>
      <vt:lpstr>X-Lokシリーズ</vt:lpstr>
      <vt:lpstr>HS-Lokシリーズ</vt:lpstr>
      <vt:lpstr>SDBシリーズ</vt:lpstr>
      <vt:lpstr>UCシリーズ</vt:lpstr>
      <vt:lpstr>導入事例①</vt:lpstr>
      <vt:lpstr>導入事例②</vt:lpstr>
      <vt:lpstr>導入事例③</vt:lpstr>
      <vt:lpstr>導入事例④</vt:lpstr>
      <vt:lpstr>導入事例⑤</vt:lpstr>
      <vt:lpstr>SurLok Plusコネクタ</vt:lpstr>
      <vt:lpstr>SurLok Plusコネクタ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DFDS Transport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PJL</dc:creator>
  <cp:lastModifiedBy>Suguru Akita</cp:lastModifiedBy>
  <cp:revision>959</cp:revision>
  <cp:lastPrinted>2020-03-11T10:44:36Z</cp:lastPrinted>
  <dcterms:created xsi:type="dcterms:W3CDTF">2007-03-20T15:36:25Z</dcterms:created>
  <dcterms:modified xsi:type="dcterms:W3CDTF">2020-03-12T03:56:17Z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1009675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D5.1.5</vt:lpwstr>
  </property>
</Properties>
</file>